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61" r:id="rId6"/>
    <p:sldId id="257" r:id="rId7"/>
    <p:sldId id="262" r:id="rId8"/>
    <p:sldId id="258" r:id="rId9"/>
    <p:sldId id="263" r:id="rId10"/>
    <p:sldId id="259" r:id="rId11"/>
    <p:sldId id="264" r:id="rId12"/>
    <p:sldId id="260" r:id="rId13"/>
  </p:sldIdLst>
  <p:sldSz cx="51206400" cy="28803600"/>
  <p:notesSz cx="6858000" cy="9144000"/>
  <p:defaultTextStyle>
    <a:defPPr>
      <a:defRPr lang="en-US"/>
    </a:defPPr>
    <a:lvl1pPr marL="0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0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2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2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3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3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3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5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ter base" id="{E6CD356B-A710-454E-AE51-735D142B4099}">
          <p14:sldIdLst>
            <p14:sldId id="256"/>
          </p14:sldIdLst>
        </p14:section>
        <p14:section name="add info" id="{1F09050B-2E92-4FC9-93D0-6FCF5BDF0C56}">
          <p14:sldIdLst>
            <p14:sldId id="261"/>
            <p14:sldId id="257"/>
            <p14:sldId id="262"/>
            <p14:sldId id="258"/>
            <p14:sldId id="263"/>
            <p14:sldId id="259"/>
            <p14:sldId id="264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DD2"/>
    <a:srgbClr val="00A4A8"/>
    <a:srgbClr val="81FDFF"/>
    <a:srgbClr val="80FDFF"/>
    <a:srgbClr val="3A94EE"/>
    <a:srgbClr val="99C8F6"/>
    <a:srgbClr val="FF9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475F5-187B-480F-9C20-FD73E96E972C}" v="155" dt="2020-04-30T19:42:33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2" autoAdjust="0"/>
    <p:restoredTop sz="94660"/>
  </p:normalViewPr>
  <p:slideViewPr>
    <p:cSldViewPr snapToGrid="0">
      <p:cViewPr varScale="1">
        <p:scale>
          <a:sx n="28" d="100"/>
          <a:sy n="28" d="100"/>
        </p:scale>
        <p:origin x="3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" userId="924d3cad-9647-4667-b4e2-fbd611926d0f" providerId="ADAL" clId="{D9D475F5-187B-480F-9C20-FD73E96E972C}"/>
    <pc:docChg chg="undo custSel modSld modMainMaster">
      <pc:chgData name="Barbara" userId="924d3cad-9647-4667-b4e2-fbd611926d0f" providerId="ADAL" clId="{D9D475F5-187B-480F-9C20-FD73E96E972C}" dt="2020-04-30T19:42:33.284" v="1451" actId="1038"/>
      <pc:docMkLst>
        <pc:docMk/>
      </pc:docMkLst>
      <pc:sldChg chg="addSp delSp modSp">
        <pc:chgData name="Barbara" userId="924d3cad-9647-4667-b4e2-fbd611926d0f" providerId="ADAL" clId="{D9D475F5-187B-480F-9C20-FD73E96E972C}" dt="2020-04-30T19:42:33.284" v="1451" actId="1038"/>
        <pc:sldMkLst>
          <pc:docMk/>
          <pc:sldMk cId="2200866624" sldId="256"/>
        </pc:sldMkLst>
        <pc:spChg chg="mod">
          <ac:chgData name="Barbara" userId="924d3cad-9647-4667-b4e2-fbd611926d0f" providerId="ADAL" clId="{D9D475F5-187B-480F-9C20-FD73E96E972C}" dt="2020-04-30T19:13:19.387" v="867" actId="207"/>
          <ac:spMkLst>
            <pc:docMk/>
            <pc:sldMk cId="2200866624" sldId="256"/>
            <ac:spMk id="5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12:36.742" v="859" actId="207"/>
          <ac:spMkLst>
            <pc:docMk/>
            <pc:sldMk cId="2200866624" sldId="256"/>
            <ac:spMk id="6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29:03.009" v="1133" actId="1076"/>
          <ac:spMkLst>
            <pc:docMk/>
            <pc:sldMk cId="2200866624" sldId="256"/>
            <ac:spMk id="9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3.673" v="721"/>
          <ac:spMkLst>
            <pc:docMk/>
            <pc:sldMk cId="2200866624" sldId="256"/>
            <ac:spMk id="14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3.673" v="721"/>
          <ac:spMkLst>
            <pc:docMk/>
            <pc:sldMk cId="2200866624" sldId="256"/>
            <ac:spMk id="16" creationId="{00000000-0000-0000-0000-000000000000}"/>
          </ac:spMkLst>
        </pc:spChg>
        <pc:spChg chg="mod topLvl">
          <ac:chgData name="Barbara" userId="924d3cad-9647-4667-b4e2-fbd611926d0f" providerId="ADAL" clId="{D9D475F5-187B-480F-9C20-FD73E96E972C}" dt="2020-04-30T19:40:56.017" v="1404" actId="122"/>
          <ac:spMkLst>
            <pc:docMk/>
            <pc:sldMk cId="2200866624" sldId="256"/>
            <ac:spMk id="17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11:06.298" v="820" actId="1038"/>
          <ac:spMkLst>
            <pc:docMk/>
            <pc:sldMk cId="2200866624" sldId="256"/>
            <ac:spMk id="18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10:55.267" v="783" actId="1038"/>
          <ac:spMkLst>
            <pc:docMk/>
            <pc:sldMk cId="2200866624" sldId="256"/>
            <ac:spMk id="20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30:38.952" v="1156" actId="404"/>
          <ac:spMkLst>
            <pc:docMk/>
            <pc:sldMk cId="2200866624" sldId="256"/>
            <ac:spMk id="25" creationId="{74357A09-53DE-42CC-A34E-6F2992FEF927}"/>
          </ac:spMkLst>
        </pc:spChg>
        <pc:spChg chg="mod">
          <ac:chgData name="Barbara" userId="924d3cad-9647-4667-b4e2-fbd611926d0f" providerId="ADAL" clId="{D9D475F5-187B-480F-9C20-FD73E96E972C}" dt="2020-04-30T19:10:55.267" v="783" actId="1038"/>
          <ac:spMkLst>
            <pc:docMk/>
            <pc:sldMk cId="2200866624" sldId="256"/>
            <ac:spMk id="26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30:38.952" v="1156" actId="404"/>
          <ac:spMkLst>
            <pc:docMk/>
            <pc:sldMk cId="2200866624" sldId="256"/>
            <ac:spMk id="27" creationId="{A387644B-B530-47BB-BF45-2984D4B1E4B0}"/>
          </ac:spMkLst>
        </pc:spChg>
        <pc:spChg chg="mod">
          <ac:chgData name="Barbara" userId="924d3cad-9647-4667-b4e2-fbd611926d0f" providerId="ADAL" clId="{D9D475F5-187B-480F-9C20-FD73E96E972C}" dt="2020-04-30T19:30:38.952" v="1156" actId="404"/>
          <ac:spMkLst>
            <pc:docMk/>
            <pc:sldMk cId="2200866624" sldId="256"/>
            <ac:spMk id="28" creationId="{28D067B0-F49B-4709-B0E7-5FE4F67993D5}"/>
          </ac:spMkLst>
        </pc:spChg>
        <pc:spChg chg="mod">
          <ac:chgData name="Barbara" userId="924d3cad-9647-4667-b4e2-fbd611926d0f" providerId="ADAL" clId="{D9D475F5-187B-480F-9C20-FD73E96E972C}" dt="2020-04-30T19:30:38.952" v="1156" actId="404"/>
          <ac:spMkLst>
            <pc:docMk/>
            <pc:sldMk cId="2200866624" sldId="256"/>
            <ac:spMk id="29" creationId="{863B3A4B-0844-492D-9D21-85708AF3BD8C}"/>
          </ac:spMkLst>
        </pc:spChg>
        <pc:spChg chg="mod">
          <ac:chgData name="Barbara" userId="924d3cad-9647-4667-b4e2-fbd611926d0f" providerId="ADAL" clId="{D9D475F5-187B-480F-9C20-FD73E96E972C}" dt="2020-04-30T19:30:38.952" v="1156" actId="404"/>
          <ac:spMkLst>
            <pc:docMk/>
            <pc:sldMk cId="2200866624" sldId="256"/>
            <ac:spMk id="30" creationId="{6C88081E-CE39-4D09-B50A-9A66F2A44FB3}"/>
          </ac:spMkLst>
        </pc:spChg>
        <pc:spChg chg="mod">
          <ac:chgData name="Barbara" userId="924d3cad-9647-4667-b4e2-fbd611926d0f" providerId="ADAL" clId="{D9D475F5-187B-480F-9C20-FD73E96E972C}" dt="2020-04-30T19:30:38.952" v="1156" actId="404"/>
          <ac:spMkLst>
            <pc:docMk/>
            <pc:sldMk cId="2200866624" sldId="256"/>
            <ac:spMk id="31" creationId="{2F2AC8A4-BA16-4E73-A7A9-3E5493F00A4D}"/>
          </ac:spMkLst>
        </pc:spChg>
        <pc:spChg chg="mod">
          <ac:chgData name="Barbara" userId="924d3cad-9647-4667-b4e2-fbd611926d0f" providerId="ADAL" clId="{D9D475F5-187B-480F-9C20-FD73E96E972C}" dt="2020-04-30T19:37:12.718" v="1302" actId="404"/>
          <ac:spMkLst>
            <pc:docMk/>
            <pc:sldMk cId="2200866624" sldId="256"/>
            <ac:spMk id="32" creationId="{1A306869-0962-49C9-B2AA-8A5CF109E964}"/>
          </ac:spMkLst>
        </pc:spChg>
        <pc:spChg chg="mod">
          <ac:chgData name="Barbara" userId="924d3cad-9647-4667-b4e2-fbd611926d0f" providerId="ADAL" clId="{D9D475F5-187B-480F-9C20-FD73E96E972C}" dt="2020-04-30T19:37:12.718" v="1302" actId="404"/>
          <ac:spMkLst>
            <pc:docMk/>
            <pc:sldMk cId="2200866624" sldId="256"/>
            <ac:spMk id="33" creationId="{1242D609-FD6F-4A4D-959F-E342D0C20420}"/>
          </ac:spMkLst>
        </pc:spChg>
        <pc:spChg chg="mod">
          <ac:chgData name="Barbara" userId="924d3cad-9647-4667-b4e2-fbd611926d0f" providerId="ADAL" clId="{D9D475F5-187B-480F-9C20-FD73E96E972C}" dt="2020-04-30T19:28:59.235" v="1131" actId="404"/>
          <ac:spMkLst>
            <pc:docMk/>
            <pc:sldMk cId="2200866624" sldId="256"/>
            <ac:spMk id="34" creationId="{80F0FEE6-02B9-4144-8F89-01C46273C0DD}"/>
          </ac:spMkLst>
        </pc:spChg>
        <pc:spChg chg="mod">
          <ac:chgData name="Barbara" userId="924d3cad-9647-4667-b4e2-fbd611926d0f" providerId="ADAL" clId="{D9D475F5-187B-480F-9C20-FD73E96E972C}" dt="2020-04-30T19:28:59.235" v="1131" actId="404"/>
          <ac:spMkLst>
            <pc:docMk/>
            <pc:sldMk cId="2200866624" sldId="256"/>
            <ac:spMk id="35" creationId="{23519969-1A3F-454A-A845-7578B2FC8F04}"/>
          </ac:spMkLst>
        </pc:spChg>
        <pc:spChg chg="mod topLvl">
          <ac:chgData name="Barbara" userId="924d3cad-9647-4667-b4e2-fbd611926d0f" providerId="ADAL" clId="{D9D475F5-187B-480F-9C20-FD73E96E972C}" dt="2020-04-30T19:30:27.121" v="1152" actId="1076"/>
          <ac:spMkLst>
            <pc:docMk/>
            <pc:sldMk cId="2200866624" sldId="256"/>
            <ac:spMk id="36" creationId="{92ADCE59-DE0A-44D7-9810-B2886E0E0404}"/>
          </ac:spMkLst>
        </pc:spChg>
        <pc:spChg chg="del mod topLvl">
          <ac:chgData name="Barbara" userId="924d3cad-9647-4667-b4e2-fbd611926d0f" providerId="ADAL" clId="{D9D475F5-187B-480F-9C20-FD73E96E972C}" dt="2020-04-30T19:29:36.574" v="1142" actId="478"/>
          <ac:spMkLst>
            <pc:docMk/>
            <pc:sldMk cId="2200866624" sldId="256"/>
            <ac:spMk id="37" creationId="{B6BD584E-D15D-4179-A67C-088A7F58C411}"/>
          </ac:spMkLst>
        </pc:spChg>
        <pc:spChg chg="add del mod">
          <ac:chgData name="Barbara" userId="924d3cad-9647-4667-b4e2-fbd611926d0f" providerId="ADAL" clId="{D9D475F5-187B-480F-9C20-FD73E96E972C}" dt="2020-04-30T19:34:39.842" v="1290" actId="14100"/>
          <ac:spMkLst>
            <pc:docMk/>
            <pc:sldMk cId="2200866624" sldId="256"/>
            <ac:spMk id="38" creationId="{9E3292AE-0E92-41E3-8F72-B744B5AD0179}"/>
          </ac:spMkLst>
        </pc:spChg>
        <pc:spChg chg="add mod">
          <ac:chgData name="Barbara" userId="924d3cad-9647-4667-b4e2-fbd611926d0f" providerId="ADAL" clId="{D9D475F5-187B-480F-9C20-FD73E96E972C}" dt="2020-04-30T19:24:33.210" v="1060" actId="14100"/>
          <ac:spMkLst>
            <pc:docMk/>
            <pc:sldMk cId="2200866624" sldId="256"/>
            <ac:spMk id="39" creationId="{ACC23F2E-AD6D-4E41-8582-256B7C3B0820}"/>
          </ac:spMkLst>
        </pc:spChg>
        <pc:spChg chg="add del mod">
          <ac:chgData name="Barbara" userId="924d3cad-9647-4667-b4e2-fbd611926d0f" providerId="ADAL" clId="{D9D475F5-187B-480F-9C20-FD73E96E972C}" dt="2020-04-30T19:32:52.512" v="1220" actId="404"/>
          <ac:spMkLst>
            <pc:docMk/>
            <pc:sldMk cId="2200866624" sldId="256"/>
            <ac:spMk id="40" creationId="{9F73C0B0-F9C6-44A2-BEAF-2FE51C90C642}"/>
          </ac:spMkLst>
        </pc:spChg>
        <pc:spChg chg="add mod">
          <ac:chgData name="Barbara" userId="924d3cad-9647-4667-b4e2-fbd611926d0f" providerId="ADAL" clId="{D9D475F5-187B-480F-9C20-FD73E96E972C}" dt="2020-04-30T19:25:22.373" v="1093" actId="1076"/>
          <ac:spMkLst>
            <pc:docMk/>
            <pc:sldMk cId="2200866624" sldId="256"/>
            <ac:spMk id="41" creationId="{8DC0EEBE-95C9-4CE6-BD8A-3CBB773FB85F}"/>
          </ac:spMkLst>
        </pc:spChg>
        <pc:spChg chg="add mod">
          <ac:chgData name="Barbara" userId="924d3cad-9647-4667-b4e2-fbd611926d0f" providerId="ADAL" clId="{D9D475F5-187B-480F-9C20-FD73E96E972C}" dt="2020-04-30T19:25:26.715" v="1094" actId="1076"/>
          <ac:spMkLst>
            <pc:docMk/>
            <pc:sldMk cId="2200866624" sldId="256"/>
            <ac:spMk id="42" creationId="{DA220070-3365-466F-8561-B591A7CD4E8E}"/>
          </ac:spMkLst>
        </pc:spChg>
        <pc:spChg chg="add del mod">
          <ac:chgData name="Barbara" userId="924d3cad-9647-4667-b4e2-fbd611926d0f" providerId="ADAL" clId="{D9D475F5-187B-480F-9C20-FD73E96E972C}" dt="2020-04-30T19:34:27.503" v="1287" actId="1076"/>
          <ac:spMkLst>
            <pc:docMk/>
            <pc:sldMk cId="2200866624" sldId="256"/>
            <ac:spMk id="43" creationId="{9D1FB5C3-835E-4B2E-9EC3-DA8C5F3228FE}"/>
          </ac:spMkLst>
        </pc:spChg>
        <pc:spChg chg="mod">
          <ac:chgData name="Barbara" userId="924d3cad-9647-4667-b4e2-fbd611926d0f" providerId="ADAL" clId="{D9D475F5-187B-480F-9C20-FD73E96E972C}" dt="2020-04-30T19:18:32.523" v="956" actId="1038"/>
          <ac:spMkLst>
            <pc:docMk/>
            <pc:sldMk cId="2200866624" sldId="256"/>
            <ac:spMk id="47" creationId="{FFA0CECA-8F21-4EBB-9B5E-853E7EDDB193}"/>
          </ac:spMkLst>
        </pc:spChg>
        <pc:spChg chg="mod">
          <ac:chgData name="Barbara" userId="924d3cad-9647-4667-b4e2-fbd611926d0f" providerId="ADAL" clId="{D9D475F5-187B-480F-9C20-FD73E96E972C}" dt="2020-04-30T19:18:45.804" v="964" actId="1035"/>
          <ac:spMkLst>
            <pc:docMk/>
            <pc:sldMk cId="2200866624" sldId="256"/>
            <ac:spMk id="49" creationId="{733D6134-796F-4DC7-984F-2FAF0E2FCCDC}"/>
          </ac:spMkLst>
        </pc:spChg>
        <pc:spChg chg="mod">
          <ac:chgData name="Barbara" userId="924d3cad-9647-4667-b4e2-fbd611926d0f" providerId="ADAL" clId="{D9D475F5-187B-480F-9C20-FD73E96E972C}" dt="2020-04-30T19:18:45.804" v="964" actId="1035"/>
          <ac:spMkLst>
            <pc:docMk/>
            <pc:sldMk cId="2200866624" sldId="256"/>
            <ac:spMk id="50" creationId="{530B41A7-47CB-4C09-8777-66CF85644BF3}"/>
          </ac:spMkLst>
        </pc:spChg>
        <pc:spChg chg="mod">
          <ac:chgData name="Barbara" userId="924d3cad-9647-4667-b4e2-fbd611926d0f" providerId="ADAL" clId="{D9D475F5-187B-480F-9C20-FD73E96E972C}" dt="2020-04-30T19:18:45.804" v="964" actId="1035"/>
          <ac:spMkLst>
            <pc:docMk/>
            <pc:sldMk cId="2200866624" sldId="256"/>
            <ac:spMk id="51" creationId="{38B09D3B-60AE-469B-9757-58E7DE43499C}"/>
          </ac:spMkLst>
        </pc:spChg>
        <pc:spChg chg="mod">
          <ac:chgData name="Barbara" userId="924d3cad-9647-4667-b4e2-fbd611926d0f" providerId="ADAL" clId="{D9D475F5-187B-480F-9C20-FD73E96E972C}" dt="2020-04-30T19:18:45.804" v="964" actId="1035"/>
          <ac:spMkLst>
            <pc:docMk/>
            <pc:sldMk cId="2200866624" sldId="256"/>
            <ac:spMk id="52" creationId="{60C07265-55F8-4425-8CD0-DCC5960A562A}"/>
          </ac:spMkLst>
        </pc:spChg>
        <pc:spChg chg="mod">
          <ac:chgData name="Barbara" userId="924d3cad-9647-4667-b4e2-fbd611926d0f" providerId="ADAL" clId="{D9D475F5-187B-480F-9C20-FD73E96E972C}" dt="2020-04-30T19:17:47.826" v="948" actId="403"/>
          <ac:spMkLst>
            <pc:docMk/>
            <pc:sldMk cId="2200866624" sldId="256"/>
            <ac:spMk id="53" creationId="{9A19E29B-E631-46BC-84CA-3ECE404C484E}"/>
          </ac:spMkLst>
        </pc:spChg>
        <pc:spChg chg="mod">
          <ac:chgData name="Barbara" userId="924d3cad-9647-4667-b4e2-fbd611926d0f" providerId="ADAL" clId="{D9D475F5-187B-480F-9C20-FD73E96E972C}" dt="2020-04-30T19:18:26.464" v="955" actId="14100"/>
          <ac:spMkLst>
            <pc:docMk/>
            <pc:sldMk cId="2200866624" sldId="256"/>
            <ac:spMk id="54" creationId="{EF09AA54-E08E-4B29-AF45-8B6E131F9361}"/>
          </ac:spMkLst>
        </pc:spChg>
        <pc:spChg chg="del mod topLvl">
          <ac:chgData name="Barbara" userId="924d3cad-9647-4667-b4e2-fbd611926d0f" providerId="ADAL" clId="{D9D475F5-187B-480F-9C20-FD73E96E972C}" dt="2020-04-30T19:21:48.713" v="1004" actId="478"/>
          <ac:spMkLst>
            <pc:docMk/>
            <pc:sldMk cId="2200866624" sldId="256"/>
            <ac:spMk id="57" creationId="{FC2BF8A2-C5BF-4C94-BCC3-BACB58E78C2E}"/>
          </ac:spMkLst>
        </pc:spChg>
        <pc:spChg chg="mod">
          <ac:chgData name="Barbara" userId="924d3cad-9647-4667-b4e2-fbd611926d0f" providerId="ADAL" clId="{D9D475F5-187B-480F-9C20-FD73E96E972C}" dt="2020-04-30T19:32:12.089" v="1194" actId="1037"/>
          <ac:spMkLst>
            <pc:docMk/>
            <pc:sldMk cId="2200866624" sldId="256"/>
            <ac:spMk id="61" creationId="{6A3655AC-BC22-43CB-8CB0-64A8D361C48E}"/>
          </ac:spMkLst>
        </pc:spChg>
        <pc:spChg chg="mod">
          <ac:chgData name="Barbara" userId="924d3cad-9647-4667-b4e2-fbd611926d0f" providerId="ADAL" clId="{D9D475F5-187B-480F-9C20-FD73E96E972C}" dt="2020-04-30T19:32:17.189" v="1211" actId="1037"/>
          <ac:spMkLst>
            <pc:docMk/>
            <pc:sldMk cId="2200866624" sldId="256"/>
            <ac:spMk id="63" creationId="{43ABB01C-8B5C-453E-941B-4C5AD13DDE31}"/>
          </ac:spMkLst>
        </pc:spChg>
        <pc:spChg chg="del mod topLvl">
          <ac:chgData name="Barbara" userId="924d3cad-9647-4667-b4e2-fbd611926d0f" providerId="ADAL" clId="{D9D475F5-187B-480F-9C20-FD73E96E972C}" dt="2020-04-30T19:21:50.351" v="1005" actId="478"/>
          <ac:spMkLst>
            <pc:docMk/>
            <pc:sldMk cId="2200866624" sldId="256"/>
            <ac:spMk id="66" creationId="{5E384625-546D-46ED-9A17-7B28D90971E1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68" creationId="{850CD3E2-5829-40A0-86B4-95D70F9B3FD6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69" creationId="{812C42AC-6CE1-40F0-8904-263AE2A054A0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71" creationId="{884F6B8F-620E-48B3-AE21-46D1216A91EE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72" creationId="{63ECB606-8EBD-481D-A425-9BBCDAAFDBDD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74" creationId="{3090DE54-CCCD-4AED-825F-2BB67FD996D4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75" creationId="{6C9BA541-EF7C-461D-8774-816DE934009A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78" creationId="{218C42C3-2F6E-42DE-886E-C0AEFDE73BF2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81" creationId="{A0247991-5863-4996-ABB0-B5AD93F98CBB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86" creationId="{FE514FB3-CD32-4747-9FAD-D12244216012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88" creationId="{4487B968-1736-473E-B3DF-78D428258669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89" creationId="{042FC5BD-1106-43C6-BB73-483F26B198C0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90" creationId="{9B02F62B-BEA7-4223-9CC2-A7E2F17ED2A1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91" creationId="{318A2365-B58E-4AF7-8D0B-17932671BC32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92" creationId="{89A2D98A-B15B-46E7-A9D6-6D647D35760D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93" creationId="{8984CAB4-AD12-4875-88D8-A785573A107C}"/>
          </ac:spMkLst>
        </pc:spChg>
        <pc:spChg chg="mod">
          <ac:chgData name="Barbara" userId="924d3cad-9647-4667-b4e2-fbd611926d0f" providerId="ADAL" clId="{D9D475F5-187B-480F-9C20-FD73E96E972C}" dt="2020-04-30T19:32:36.705" v="1216" actId="404"/>
          <ac:spMkLst>
            <pc:docMk/>
            <pc:sldMk cId="2200866624" sldId="256"/>
            <ac:spMk id="94" creationId="{97444FD1-96E7-4802-A5AF-455BDA0857B6}"/>
          </ac:spMkLst>
        </pc:spChg>
        <pc:spChg chg="add del mod">
          <ac:chgData name="Barbara" userId="924d3cad-9647-4667-b4e2-fbd611926d0f" providerId="ADAL" clId="{D9D475F5-187B-480F-9C20-FD73E96E972C}" dt="2020-04-30T19:25:01.065" v="1089" actId="478"/>
          <ac:spMkLst>
            <pc:docMk/>
            <pc:sldMk cId="2200866624" sldId="256"/>
            <ac:spMk id="95" creationId="{1507B872-8ED7-43BD-A81D-EFB24AC89FDB}"/>
          </ac:spMkLst>
        </pc:spChg>
        <pc:spChg chg="add del mod">
          <ac:chgData name="Barbara" userId="924d3cad-9647-4667-b4e2-fbd611926d0f" providerId="ADAL" clId="{D9D475F5-187B-480F-9C20-FD73E96E972C}" dt="2020-04-30T19:24:17.189" v="1059" actId="1038"/>
          <ac:spMkLst>
            <pc:docMk/>
            <pc:sldMk cId="2200866624" sldId="256"/>
            <ac:spMk id="124" creationId="{68EB487B-69B2-4F2A-A56D-1A498F9B499D}"/>
          </ac:spMkLst>
        </pc:spChg>
        <pc:spChg chg="add mod">
          <ac:chgData name="Barbara" userId="924d3cad-9647-4667-b4e2-fbd611926d0f" providerId="ADAL" clId="{D9D475F5-187B-480F-9C20-FD73E96E972C}" dt="2020-04-30T19:10:55.267" v="783" actId="1038"/>
          <ac:spMkLst>
            <pc:docMk/>
            <pc:sldMk cId="2200866624" sldId="256"/>
            <ac:spMk id="125" creationId="{C9228595-5879-4910-9F91-11C17E290B92}"/>
          </ac:spMkLst>
        </pc:spChg>
        <pc:spChg chg="mod topLvl">
          <ac:chgData name="Barbara" userId="924d3cad-9647-4667-b4e2-fbd611926d0f" providerId="ADAL" clId="{D9D475F5-187B-480F-9C20-FD73E96E972C}" dt="2020-04-30T19:09:53.673" v="721"/>
          <ac:spMkLst>
            <pc:docMk/>
            <pc:sldMk cId="2200866624" sldId="256"/>
            <ac:spMk id="131" creationId="{60E738A9-C5A8-4899-809D-0BA84A0EEA36}"/>
          </ac:spMkLst>
        </pc:spChg>
        <pc:spChg chg="add mod ord">
          <ac:chgData name="Barbara" userId="924d3cad-9647-4667-b4e2-fbd611926d0f" providerId="ADAL" clId="{D9D475F5-187B-480F-9C20-FD73E96E972C}" dt="2020-04-30T19:27:49.258" v="1115" actId="167"/>
          <ac:spMkLst>
            <pc:docMk/>
            <pc:sldMk cId="2200866624" sldId="256"/>
            <ac:spMk id="133" creationId="{2786F701-8F8A-4D8C-856D-0BA0016840AF}"/>
          </ac:spMkLst>
        </pc:spChg>
        <pc:spChg chg="add del mod">
          <ac:chgData name="Barbara" userId="924d3cad-9647-4667-b4e2-fbd611926d0f" providerId="ADAL" clId="{D9D475F5-187B-480F-9C20-FD73E96E972C}" dt="2020-04-30T19:14:16.045" v="872" actId="571"/>
          <ac:spMkLst>
            <pc:docMk/>
            <pc:sldMk cId="2200866624" sldId="256"/>
            <ac:spMk id="134" creationId="{C2599C61-BF62-4053-A3FD-C28814D826AA}"/>
          </ac:spMkLst>
        </pc:spChg>
        <pc:spChg chg="add del mod">
          <ac:chgData name="Barbara" userId="924d3cad-9647-4667-b4e2-fbd611926d0f" providerId="ADAL" clId="{D9D475F5-187B-480F-9C20-FD73E96E972C}" dt="2020-04-30T19:14:16.045" v="872" actId="571"/>
          <ac:spMkLst>
            <pc:docMk/>
            <pc:sldMk cId="2200866624" sldId="256"/>
            <ac:spMk id="135" creationId="{4ADB9EB6-C444-4789-AD85-940895E65E25}"/>
          </ac:spMkLst>
        </pc:spChg>
        <pc:spChg chg="add del mod">
          <ac:chgData name="Barbara" userId="924d3cad-9647-4667-b4e2-fbd611926d0f" providerId="ADAL" clId="{D9D475F5-187B-480F-9C20-FD73E96E972C}" dt="2020-04-30T19:14:16.045" v="872" actId="571"/>
          <ac:spMkLst>
            <pc:docMk/>
            <pc:sldMk cId="2200866624" sldId="256"/>
            <ac:spMk id="176" creationId="{6E5733A1-1E0C-498E-864B-9D317E6C6841}"/>
          </ac:spMkLst>
        </pc:spChg>
        <pc:spChg chg="mod">
          <ac:chgData name="Barbara" userId="924d3cad-9647-4667-b4e2-fbd611926d0f" providerId="ADAL" clId="{D9D475F5-187B-480F-9C20-FD73E96E972C}" dt="2020-04-30T19:36:58.021" v="1299" actId="404"/>
          <ac:spMkLst>
            <pc:docMk/>
            <pc:sldMk cId="2200866624" sldId="256"/>
            <ac:spMk id="179" creationId="{1A5287AB-659E-4696-B3D7-8009F31F8845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1" creationId="{8482087B-63C8-459D-B29A-28931D98CEA9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2" creationId="{3EB75CFE-707D-40E1-A76E-BA599D49DECE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3" creationId="{80797F31-1915-41D0-8993-A0B6DD9F2490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4" creationId="{17AB4F17-264D-45DA-BBE5-B27432F0F847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5" creationId="{CC6A8F0F-A53F-4969-9D11-BED1FD4C894C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6" creationId="{D2C13C13-BD35-4EA8-8413-4E47E8E645D4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7" creationId="{FCE1B25E-2AC2-4475-9368-9F29CAC65276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8" creationId="{CB46A7C5-75D0-45B8-BA09-0F21A2EFF8FD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89" creationId="{434ACF58-A613-44B3-9D8D-9F78A738FFAD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0" creationId="{0324E28E-2D32-4BCA-822F-C4ADD35037C9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1" creationId="{BDF8515F-2054-4CA3-88DB-24CB4638CD2B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2" creationId="{C5174994-DF83-4B90-8848-3E43BD823290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3" creationId="{16052A77-3024-4869-A9E6-2BE34180F614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4" creationId="{91FA3621-A888-4149-986A-757B88D31C85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5" creationId="{827EB611-1344-4F51-9B79-2CAD7B4C95F7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6" creationId="{AE18A866-5420-4865-9CE7-3E4F88F10963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7" creationId="{FC15C659-06BC-4D80-8D29-B948F6BBCC01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8" creationId="{E7320F15-81A5-4CB0-A1FF-F7E59EFC282F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199" creationId="{3B7B9989-0386-4DC4-85AE-3F832AB3B4C1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1" creationId="{2FB655D3-29D3-4E05-9040-855B906A0E94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2" creationId="{F81FE712-3396-49C8-B00E-3DCCD2FF9E45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3" creationId="{2EAE2FB4-430E-4FE8-9A8E-2DBC03C736F4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4" creationId="{2724E7A7-D04E-4ED3-BE81-25DEDE5760B8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5" creationId="{F8D66782-7617-4165-8B0D-86F72B577A1A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6" creationId="{70EA0BAA-C016-4B2C-A08A-BF8C413A163D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7" creationId="{47B64D4A-596F-46B7-A5C8-3B661AB6ED7C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8" creationId="{E1BD5F5E-9348-4D1E-BC87-6D965364BBA0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09" creationId="{701286F9-9F8C-4EDE-81DC-BBAA5EE5D492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10" creationId="{2990B99F-090D-43E2-8272-DF1F060665DD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11" creationId="{81606B9F-3CF5-4904-9D89-31169FA4A09A}"/>
          </ac:spMkLst>
        </pc:spChg>
        <pc:spChg chg="del">
          <ac:chgData name="Barbara" userId="924d3cad-9647-4667-b4e2-fbd611926d0f" providerId="ADAL" clId="{D9D475F5-187B-480F-9C20-FD73E96E972C}" dt="2020-04-30T19:39:27.760" v="1326" actId="478"/>
          <ac:spMkLst>
            <pc:docMk/>
            <pc:sldMk cId="2200866624" sldId="256"/>
            <ac:spMk id="212" creationId="{DC4B6DB6-3CF6-44F9-BE9C-2F19BECC08D3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13" creationId="{C625AB17-F751-465C-8D91-D36806D1A065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14" creationId="{398D509C-9491-4FF9-BF7B-A6955EE02C96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15" creationId="{A50DB4DC-98E2-42DB-9F03-1CB09D898EDA}"/>
          </ac:spMkLst>
        </pc:spChg>
        <pc:spChg chg="del mod topLvl">
          <ac:chgData name="Barbara" userId="924d3cad-9647-4667-b4e2-fbd611926d0f" providerId="ADAL" clId="{D9D475F5-187B-480F-9C20-FD73E96E972C}" dt="2020-04-30T19:39:41.026" v="1328" actId="478"/>
          <ac:spMkLst>
            <pc:docMk/>
            <pc:sldMk cId="2200866624" sldId="256"/>
            <ac:spMk id="216" creationId="{88AE2340-E2F3-4056-BEE3-AB94670596FB}"/>
          </ac:spMkLst>
        </pc:spChg>
        <pc:spChg chg="mod">
          <ac:chgData name="Barbara" userId="924d3cad-9647-4667-b4e2-fbd611926d0f" providerId="ADAL" clId="{D9D475F5-187B-480F-9C20-FD73E96E972C}" dt="2020-04-30T19:41:35.005" v="1412" actId="404"/>
          <ac:spMkLst>
            <pc:docMk/>
            <pc:sldMk cId="2200866624" sldId="256"/>
            <ac:spMk id="224" creationId="{3DFC910D-8091-41EF-90C7-B3443155F9A4}"/>
          </ac:spMkLst>
        </pc:spChg>
        <pc:spChg chg="mod">
          <ac:chgData name="Barbara" userId="924d3cad-9647-4667-b4e2-fbd611926d0f" providerId="ADAL" clId="{D9D475F5-187B-480F-9C20-FD73E96E972C}" dt="2020-04-30T19:41:42.906" v="1415" actId="404"/>
          <ac:spMkLst>
            <pc:docMk/>
            <pc:sldMk cId="2200866624" sldId="256"/>
            <ac:spMk id="225" creationId="{E625634B-D098-4667-98FF-698A91B25AFA}"/>
          </ac:spMkLst>
        </pc:spChg>
        <pc:spChg chg="del mod">
          <ac:chgData name="Barbara" userId="924d3cad-9647-4667-b4e2-fbd611926d0f" providerId="ADAL" clId="{D9D475F5-187B-480F-9C20-FD73E96E972C}" dt="2020-04-30T19:41:58.923" v="1416" actId="478"/>
          <ac:spMkLst>
            <pc:docMk/>
            <pc:sldMk cId="2200866624" sldId="256"/>
            <ac:spMk id="226" creationId="{327ADC0B-A8D8-4FD9-86E2-E75FB0A57202}"/>
          </ac:spMkLst>
        </pc:spChg>
        <pc:spChg chg="del mod">
          <ac:chgData name="Barbara" userId="924d3cad-9647-4667-b4e2-fbd611926d0f" providerId="ADAL" clId="{D9D475F5-187B-480F-9C20-FD73E96E972C}" dt="2020-04-30T19:42:03.373" v="1417" actId="478"/>
          <ac:spMkLst>
            <pc:docMk/>
            <pc:sldMk cId="2200866624" sldId="256"/>
            <ac:spMk id="227" creationId="{8CCF05C4-56F6-4962-A4C4-600B3849B425}"/>
          </ac:spMkLst>
        </pc:spChg>
        <pc:spChg chg="mod">
          <ac:chgData name="Barbara" userId="924d3cad-9647-4667-b4e2-fbd611926d0f" providerId="ADAL" clId="{D9D475F5-187B-480F-9C20-FD73E96E972C}" dt="2020-04-30T19:39:21.282" v="1325" actId="404"/>
          <ac:spMkLst>
            <pc:docMk/>
            <pc:sldMk cId="2200866624" sldId="256"/>
            <ac:spMk id="229" creationId="{366077C1-D662-4EF1-AFD5-0E5677879888}"/>
          </ac:spMkLst>
        </pc:spChg>
        <pc:spChg chg="mod">
          <ac:chgData name="Barbara" userId="924d3cad-9647-4667-b4e2-fbd611926d0f" providerId="ADAL" clId="{D9D475F5-187B-480F-9C20-FD73E96E972C}" dt="2020-04-30T19:39:21.282" v="1325" actId="404"/>
          <ac:spMkLst>
            <pc:docMk/>
            <pc:sldMk cId="2200866624" sldId="256"/>
            <ac:spMk id="233" creationId="{2C9C8DCA-D0D0-409F-8E04-52CCC024A540}"/>
          </ac:spMkLst>
        </pc:spChg>
        <pc:spChg chg="mod">
          <ac:chgData name="Barbara" userId="924d3cad-9647-4667-b4e2-fbd611926d0f" providerId="ADAL" clId="{D9D475F5-187B-480F-9C20-FD73E96E972C}" dt="2020-04-30T19:39:21.282" v="1325" actId="404"/>
          <ac:spMkLst>
            <pc:docMk/>
            <pc:sldMk cId="2200866624" sldId="256"/>
            <ac:spMk id="234" creationId="{EB2DD4D9-C788-48AD-8E8E-04AD746A1710}"/>
          </ac:spMkLst>
        </pc:spChg>
        <pc:spChg chg="mod">
          <ac:chgData name="Barbara" userId="924d3cad-9647-4667-b4e2-fbd611926d0f" providerId="ADAL" clId="{D9D475F5-187B-480F-9C20-FD73E96E972C}" dt="2020-04-30T19:39:21.282" v="1325" actId="404"/>
          <ac:spMkLst>
            <pc:docMk/>
            <pc:sldMk cId="2200866624" sldId="256"/>
            <ac:spMk id="235" creationId="{5A943AD7-26E1-463F-AD03-BAB0BA4B93AC}"/>
          </ac:spMkLst>
        </pc:spChg>
        <pc:spChg chg="mod">
          <ac:chgData name="Barbara" userId="924d3cad-9647-4667-b4e2-fbd611926d0f" providerId="ADAL" clId="{D9D475F5-187B-480F-9C20-FD73E96E972C}" dt="2020-04-30T19:42:12.288" v="1426" actId="1038"/>
          <ac:spMkLst>
            <pc:docMk/>
            <pc:sldMk cId="2200866624" sldId="256"/>
            <ac:spMk id="236" creationId="{E1BF6EA3-441F-4A8B-9453-A5F2C48C9544}"/>
          </ac:spMkLst>
        </pc:spChg>
        <pc:grpChg chg="add mod">
          <ac:chgData name="Barbara" userId="924d3cad-9647-4667-b4e2-fbd611926d0f" providerId="ADAL" clId="{D9D475F5-187B-480F-9C20-FD73E96E972C}" dt="2020-04-30T19:10:55.267" v="783" actId="1038"/>
          <ac:grpSpMkLst>
            <pc:docMk/>
            <pc:sldMk cId="2200866624" sldId="256"/>
            <ac:grpSpMk id="2" creationId="{AD32125A-3A4A-4623-BF11-4898ED383E5E}"/>
          </ac:grpSpMkLst>
        </pc:grpChg>
        <pc:grpChg chg="add mod">
          <ac:chgData name="Barbara" userId="924d3cad-9647-4667-b4e2-fbd611926d0f" providerId="ADAL" clId="{D9D475F5-187B-480F-9C20-FD73E96E972C}" dt="2020-04-30T19:11:19.005" v="848" actId="1035"/>
          <ac:grpSpMkLst>
            <pc:docMk/>
            <pc:sldMk cId="2200866624" sldId="256"/>
            <ac:grpSpMk id="3" creationId="{82DAF67A-F29F-4D6B-B9EE-631B4BAC3D12}"/>
          </ac:grpSpMkLst>
        </pc:grpChg>
        <pc:grpChg chg="add mod">
          <ac:chgData name="Barbara" userId="924d3cad-9647-4667-b4e2-fbd611926d0f" providerId="ADAL" clId="{D9D475F5-187B-480F-9C20-FD73E96E972C}" dt="2020-04-30T19:10:55.267" v="783" actId="1038"/>
          <ac:grpSpMkLst>
            <pc:docMk/>
            <pc:sldMk cId="2200866624" sldId="256"/>
            <ac:grpSpMk id="7" creationId="{24AA81EB-DBCE-42B0-8F18-50FB188F6B33}"/>
          </ac:grpSpMkLst>
        </pc:grpChg>
        <pc:grpChg chg="add del mod">
          <ac:chgData name="Barbara" userId="924d3cad-9647-4667-b4e2-fbd611926d0f" providerId="ADAL" clId="{D9D475F5-187B-480F-9C20-FD73E96E972C}" dt="2020-04-30T19:39:54.974" v="1329" actId="165"/>
          <ac:grpSpMkLst>
            <pc:docMk/>
            <pc:sldMk cId="2200866624" sldId="256"/>
            <ac:grpSpMk id="8" creationId="{C68F7C47-B8DB-4CBE-9FD3-F410A764BEC1}"/>
          </ac:grpSpMkLst>
        </pc:grpChg>
        <pc:grpChg chg="add del mod">
          <ac:chgData name="Barbara" userId="924d3cad-9647-4667-b4e2-fbd611926d0f" providerId="ADAL" clId="{D9D475F5-187B-480F-9C20-FD73E96E972C}" dt="2020-04-30T19:27:54.858" v="1116" actId="165"/>
          <ac:grpSpMkLst>
            <pc:docMk/>
            <pc:sldMk cId="2200866624" sldId="256"/>
            <ac:grpSpMk id="10" creationId="{7F18A184-6C0D-495E-AFBA-EE1AC6060E9E}"/>
          </ac:grpSpMkLst>
        </pc:grpChg>
        <pc:grpChg chg="add del mod">
          <ac:chgData name="Barbara" userId="924d3cad-9647-4667-b4e2-fbd611926d0f" providerId="ADAL" clId="{D9D475F5-187B-480F-9C20-FD73E96E972C}" dt="2020-04-30T19:25:45.036" v="1096" actId="165"/>
          <ac:grpSpMkLst>
            <pc:docMk/>
            <pc:sldMk cId="2200866624" sldId="256"/>
            <ac:grpSpMk id="15" creationId="{F626BF22-08E3-460F-996B-4EA126A1D367}"/>
          </ac:grpSpMkLst>
        </pc:grpChg>
        <pc:grpChg chg="del mod topLvl">
          <ac:chgData name="Barbara" userId="924d3cad-9647-4667-b4e2-fbd611926d0f" providerId="ADAL" clId="{D9D475F5-187B-480F-9C20-FD73E96E972C}" dt="2020-04-30T19:29:36.574" v="1142" actId="478"/>
          <ac:grpSpMkLst>
            <pc:docMk/>
            <pc:sldMk cId="2200866624" sldId="256"/>
            <ac:grpSpMk id="19" creationId="{863BCD62-93C7-4624-83AD-F1054EED7CA3}"/>
          </ac:grpSpMkLst>
        </pc:grpChg>
        <pc:grpChg chg="mod topLvl">
          <ac:chgData name="Barbara" userId="924d3cad-9647-4667-b4e2-fbd611926d0f" providerId="ADAL" clId="{D9D475F5-187B-480F-9C20-FD73E96E972C}" dt="2020-04-30T19:31:52.938" v="1189" actId="1076"/>
          <ac:grpSpMkLst>
            <pc:docMk/>
            <pc:sldMk cId="2200866624" sldId="256"/>
            <ac:grpSpMk id="21" creationId="{845FD34D-6255-4EF7-BD1E-3A2FE7C0B3D9}"/>
          </ac:grpSpMkLst>
        </pc:grpChg>
        <pc:grpChg chg="mod topLvl">
          <ac:chgData name="Barbara" userId="924d3cad-9647-4667-b4e2-fbd611926d0f" providerId="ADAL" clId="{D9D475F5-187B-480F-9C20-FD73E96E972C}" dt="2020-04-30T19:28:15.684" v="1121" actId="1076"/>
          <ac:grpSpMkLst>
            <pc:docMk/>
            <pc:sldMk cId="2200866624" sldId="256"/>
            <ac:grpSpMk id="22" creationId="{DC4D21D5-F133-4500-B2A7-1D48A20FDC83}"/>
          </ac:grpSpMkLst>
        </pc:grpChg>
        <pc:grpChg chg="mod topLvl">
          <ac:chgData name="Barbara" userId="924d3cad-9647-4667-b4e2-fbd611926d0f" providerId="ADAL" clId="{D9D475F5-187B-480F-9C20-FD73E96E972C}" dt="2020-04-30T19:30:37.518" v="1155" actId="14100"/>
          <ac:grpSpMkLst>
            <pc:docMk/>
            <pc:sldMk cId="2200866624" sldId="256"/>
            <ac:grpSpMk id="23" creationId="{879C2A8F-BC92-457D-BF1E-B51FA1AE2722}"/>
          </ac:grpSpMkLst>
        </pc:grpChg>
        <pc:grpChg chg="add del mod">
          <ac:chgData name="Barbara" userId="924d3cad-9647-4667-b4e2-fbd611926d0f" providerId="ADAL" clId="{D9D475F5-187B-480F-9C20-FD73E96E972C}" dt="2020-04-30T19:25:31.044" v="1095" actId="1076"/>
          <ac:grpSpMkLst>
            <pc:docMk/>
            <pc:sldMk cId="2200866624" sldId="256"/>
            <ac:grpSpMk id="44" creationId="{F6DD8FA4-30DF-4EA0-8396-A0375C723870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45" creationId="{447C444F-C216-4619-ADA5-82D912299AA7}"/>
          </ac:grpSpMkLst>
        </pc:grpChg>
        <pc:grpChg chg="add del mod">
          <ac:chgData name="Barbara" userId="924d3cad-9647-4667-b4e2-fbd611926d0f" providerId="ADAL" clId="{D9D475F5-187B-480F-9C20-FD73E96E972C}" dt="2020-04-30T19:20:22.445" v="987" actId="165"/>
          <ac:grpSpMkLst>
            <pc:docMk/>
            <pc:sldMk cId="2200866624" sldId="256"/>
            <ac:grpSpMk id="55" creationId="{8524E3C9-EA37-4802-B6E6-18424951820E}"/>
          </ac:grpSpMkLst>
        </pc:grpChg>
        <pc:grpChg chg="mod topLvl">
          <ac:chgData name="Barbara" userId="924d3cad-9647-4667-b4e2-fbd611926d0f" providerId="ADAL" clId="{D9D475F5-187B-480F-9C20-FD73E96E972C}" dt="2020-04-30T19:31:41.726" v="1186" actId="1076"/>
          <ac:grpSpMkLst>
            <pc:docMk/>
            <pc:sldMk cId="2200866624" sldId="256"/>
            <ac:grpSpMk id="56" creationId="{75CD8B85-6F8A-4D09-A1A5-469FCFC08DCF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58" creationId="{C1DBA54F-223F-4490-A73D-F24E1EBEF50A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59" creationId="{E5D0C17D-D007-4396-A617-A0503BDACC87}"/>
          </ac:grpSpMkLst>
        </pc:grpChg>
        <pc:grpChg chg="add del mod">
          <ac:chgData name="Barbara" userId="924d3cad-9647-4667-b4e2-fbd611926d0f" providerId="ADAL" clId="{D9D475F5-187B-480F-9C20-FD73E96E972C}" dt="2020-04-30T19:20:28.388" v="988" actId="165"/>
          <ac:grpSpMkLst>
            <pc:docMk/>
            <pc:sldMk cId="2200866624" sldId="256"/>
            <ac:grpSpMk id="64" creationId="{38AAD07A-B97E-497E-B837-26E69FBAE67B}"/>
          </ac:grpSpMkLst>
        </pc:grpChg>
        <pc:grpChg chg="mod topLvl">
          <ac:chgData name="Barbara" userId="924d3cad-9647-4667-b4e2-fbd611926d0f" providerId="ADAL" clId="{D9D475F5-187B-480F-9C20-FD73E96E972C}" dt="2020-04-30T19:34:21.388" v="1285" actId="1076"/>
          <ac:grpSpMkLst>
            <pc:docMk/>
            <pc:sldMk cId="2200866624" sldId="256"/>
            <ac:grpSpMk id="65" creationId="{09EE3387-E4B0-4CBA-8D92-8478E3F2901E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67" creationId="{2E1664D5-B228-48F3-9E60-09A3F1792CE2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70" creationId="{894AAA87-7609-49FF-8499-28E31C452A50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73" creationId="{68C1FD21-8F68-40C3-B691-AC1AF60E33A4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76" creationId="{C9600FA8-741E-4136-B3A4-BCAA2B0434AB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77" creationId="{15F8654E-832A-4B4A-9808-CEA172787843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79" creationId="{31BFA626-2CDA-4781-B06B-9EA9C3CE5530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80" creationId="{12213611-8A39-4D78-874C-EFC94868589E}"/>
          </ac:grpSpMkLst>
        </pc:grpChg>
        <pc:grpChg chg="mod">
          <ac:chgData name="Barbara" userId="924d3cad-9647-4667-b4e2-fbd611926d0f" providerId="ADAL" clId="{D9D475F5-187B-480F-9C20-FD73E96E972C}" dt="2020-04-30T19:09:54.713" v="722"/>
          <ac:grpSpMkLst>
            <pc:docMk/>
            <pc:sldMk cId="2200866624" sldId="256"/>
            <ac:grpSpMk id="83" creationId="{3DC9A1E8-6247-42B0-AE0B-E6C54012E861}"/>
          </ac:grpSpMkLst>
        </pc:grpChg>
        <pc:grpChg chg="add del mod">
          <ac:chgData name="Barbara" userId="924d3cad-9647-4667-b4e2-fbd611926d0f" providerId="ADAL" clId="{D9D475F5-187B-480F-9C20-FD73E96E972C}" dt="2020-04-30T19:34:23.696" v="1286" actId="478"/>
          <ac:grpSpMkLst>
            <pc:docMk/>
            <pc:sldMk cId="2200866624" sldId="256"/>
            <ac:grpSpMk id="96" creationId="{FFE1D368-5609-41BA-9BA5-7E2855DCD5A7}"/>
          </ac:grpSpMkLst>
        </pc:grpChg>
        <pc:grpChg chg="add del mod">
          <ac:chgData name="Barbara" userId="924d3cad-9647-4667-b4e2-fbd611926d0f" providerId="ADAL" clId="{D9D475F5-187B-480F-9C20-FD73E96E972C}" dt="2020-04-30T18:45:26.522" v="6" actId="478"/>
          <ac:grpSpMkLst>
            <pc:docMk/>
            <pc:sldMk cId="2200866624" sldId="256"/>
            <ac:grpSpMk id="99" creationId="{70A26E74-208F-4734-A0F8-542646813F7B}"/>
          </ac:grpSpMkLst>
        </pc:grpChg>
        <pc:grpChg chg="add del mod">
          <ac:chgData name="Barbara" userId="924d3cad-9647-4667-b4e2-fbd611926d0f" providerId="ADAL" clId="{D9D475F5-187B-480F-9C20-FD73E96E972C}" dt="2020-04-30T18:49:59.445" v="209" actId="165"/>
          <ac:grpSpMkLst>
            <pc:docMk/>
            <pc:sldMk cId="2200866624" sldId="256"/>
            <ac:grpSpMk id="126" creationId="{47DB9C20-B237-407E-A6C3-921933BB7EFD}"/>
          </ac:grpSpMkLst>
        </pc:grpChg>
        <pc:grpChg chg="del mod topLvl">
          <ac:chgData name="Barbara" userId="924d3cad-9647-4667-b4e2-fbd611926d0f" providerId="ADAL" clId="{D9D475F5-187B-480F-9C20-FD73E96E972C}" dt="2020-04-30T18:52:30.339" v="236" actId="165"/>
          <ac:grpSpMkLst>
            <pc:docMk/>
            <pc:sldMk cId="2200866624" sldId="256"/>
            <ac:grpSpMk id="128" creationId="{4082B0CC-B552-4774-BA96-0E3BA5AEFF6C}"/>
          </ac:grpSpMkLst>
        </pc:grpChg>
        <pc:grpChg chg="add del 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36" creationId="{5EFFFE8C-3A99-45D4-978B-1F01A25C76C3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37" creationId="{03D6B7C7-0E04-4EE8-9F1E-BBA573A4A96B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39" creationId="{FDFE0C9A-4661-446D-BE83-3935D2B7FAE6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40" creationId="{A978C99B-8398-433D-ACD6-16A380BFBBEA}"/>
          </ac:grpSpMkLst>
        </pc:grpChg>
        <pc:grpChg chg="add del 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45" creationId="{69CC6C84-CE0B-411C-828C-46E8D002D131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46" creationId="{9095D13F-AF23-4337-975C-8977E8AEAD56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48" creationId="{AC03DAFB-E11F-49D2-B65A-F01E5034E858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51" creationId="{09DF25CE-93AD-473A-8942-6CE3F93B835A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54" creationId="{B1128708-D537-439E-AA3D-1682DC817079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57" creationId="{9CBF4535-4C59-4C88-8D4E-00F363EA8FA7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58" creationId="{2666AD17-FC13-4D46-BD6E-FA65CD428363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60" creationId="{1129E004-2588-4238-BDCD-B09D5CEA276E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61" creationId="{CE19530C-3801-41AC-91FD-C261BA9705DA}"/>
          </ac:grpSpMkLst>
        </pc:grpChg>
        <pc:grpChg chg="mod">
          <ac:chgData name="Barbara" userId="924d3cad-9647-4667-b4e2-fbd611926d0f" providerId="ADAL" clId="{D9D475F5-187B-480F-9C20-FD73E96E972C}" dt="2020-04-30T19:14:16.045" v="872" actId="571"/>
          <ac:grpSpMkLst>
            <pc:docMk/>
            <pc:sldMk cId="2200866624" sldId="256"/>
            <ac:grpSpMk id="164" creationId="{D361525D-A693-4CFF-A10B-3D7BCDCAED92}"/>
          </ac:grpSpMkLst>
        </pc:grpChg>
        <pc:grpChg chg="add mod">
          <ac:chgData name="Barbara" userId="924d3cad-9647-4667-b4e2-fbd611926d0f" providerId="ADAL" clId="{D9D475F5-187B-480F-9C20-FD73E96E972C}" dt="2020-04-30T19:37:05.399" v="1300" actId="1076"/>
          <ac:grpSpMkLst>
            <pc:docMk/>
            <pc:sldMk cId="2200866624" sldId="256"/>
            <ac:grpSpMk id="177" creationId="{CB759970-736A-476E-81EF-526FE8A9BAB0}"/>
          </ac:grpSpMkLst>
        </pc:grpChg>
        <pc:grpChg chg="add del mod">
          <ac:chgData name="Barbara" userId="924d3cad-9647-4667-b4e2-fbd611926d0f" providerId="ADAL" clId="{D9D475F5-187B-480F-9C20-FD73E96E972C}" dt="2020-04-30T19:39:31.697" v="1327" actId="165"/>
          <ac:grpSpMkLst>
            <pc:docMk/>
            <pc:sldMk cId="2200866624" sldId="256"/>
            <ac:grpSpMk id="180" creationId="{A9318278-FBE5-4F8F-AE5A-724181DA2C59}"/>
          </ac:grpSpMkLst>
        </pc:grpChg>
        <pc:grpChg chg="del mod topLvl">
          <ac:chgData name="Barbara" userId="924d3cad-9647-4667-b4e2-fbd611926d0f" providerId="ADAL" clId="{D9D475F5-187B-480F-9C20-FD73E96E972C}" dt="2020-04-30T19:40:03.946" v="1331" actId="165"/>
          <ac:grpSpMkLst>
            <pc:docMk/>
            <pc:sldMk cId="2200866624" sldId="256"/>
            <ac:grpSpMk id="200" creationId="{585C3596-429D-4E78-9ED0-B8E9E1E73B58}"/>
          </ac:grpSpMkLst>
        </pc:grpChg>
        <pc:grpChg chg="mod topLvl">
          <ac:chgData name="Barbara" userId="924d3cad-9647-4667-b4e2-fbd611926d0f" providerId="ADAL" clId="{D9D475F5-187B-480F-9C20-FD73E96E972C}" dt="2020-04-30T19:42:33.284" v="1451" actId="1038"/>
          <ac:grpSpMkLst>
            <pc:docMk/>
            <pc:sldMk cId="2200866624" sldId="256"/>
            <ac:grpSpMk id="219" creationId="{AD44F7C3-1D23-47EA-95CF-7D95D664763A}"/>
          </ac:grpSpMkLst>
        </pc:grpChg>
        <pc:grpChg chg="mod">
          <ac:chgData name="Barbara" userId="924d3cad-9647-4667-b4e2-fbd611926d0f" providerId="ADAL" clId="{D9D475F5-187B-480F-9C20-FD73E96E972C}" dt="2020-04-30T19:42:33.284" v="1451" actId="1038"/>
          <ac:grpSpMkLst>
            <pc:docMk/>
            <pc:sldMk cId="2200866624" sldId="256"/>
            <ac:grpSpMk id="220" creationId="{23FC7B19-3F31-41CA-AF5B-E1341BB7A89F}"/>
          </ac:grpSpMkLst>
        </pc:grpChg>
        <pc:grpChg chg="mod">
          <ac:chgData name="Barbara" userId="924d3cad-9647-4667-b4e2-fbd611926d0f" providerId="ADAL" clId="{D9D475F5-187B-480F-9C20-FD73E96E972C}" dt="2020-04-30T19:42:33.284" v="1451" actId="1038"/>
          <ac:grpSpMkLst>
            <pc:docMk/>
            <pc:sldMk cId="2200866624" sldId="256"/>
            <ac:grpSpMk id="228" creationId="{F065A37E-C706-4132-985D-08FC878EFB37}"/>
          </ac:grpSpMkLst>
        </pc:grpChg>
        <pc:graphicFrameChg chg="mod">
          <ac:chgData name="Barbara" userId="924d3cad-9647-4667-b4e2-fbd611926d0f" providerId="ADAL" clId="{D9D475F5-187B-480F-9C20-FD73E96E972C}" dt="2020-04-30T19:31:26.536" v="1182" actId="1076"/>
          <ac:graphicFrameMkLst>
            <pc:docMk/>
            <pc:sldMk cId="2200866624" sldId="256"/>
            <ac:graphicFrameMk id="60" creationId="{D7D2C14D-8351-4EAE-802B-08B7A078795C}"/>
          </ac:graphicFrameMkLst>
        </pc:graphicFrameChg>
        <pc:graphicFrameChg chg="mod">
          <ac:chgData name="Barbara" userId="924d3cad-9647-4667-b4e2-fbd611926d0f" providerId="ADAL" clId="{D9D475F5-187B-480F-9C20-FD73E96E972C}" dt="2020-04-30T19:31:10.787" v="1178" actId="1037"/>
          <ac:graphicFrameMkLst>
            <pc:docMk/>
            <pc:sldMk cId="2200866624" sldId="256"/>
            <ac:graphicFrameMk id="62" creationId="{236D8FF2-2924-4254-BB4D-DAADC4973022}"/>
          </ac:graphicFrameMkLst>
        </pc:graphicFrameChg>
        <pc:picChg chg="mod">
          <ac:chgData name="Barbara" userId="924d3cad-9647-4667-b4e2-fbd611926d0f" providerId="ADAL" clId="{D9D475F5-187B-480F-9C20-FD73E96E972C}" dt="2020-04-30T19:11:06.298" v="820" actId="1038"/>
          <ac:picMkLst>
            <pc:docMk/>
            <pc:sldMk cId="2200866624" sldId="256"/>
            <ac:picMk id="4" creationId="{00000000-0000-0000-0000-000000000000}"/>
          </ac:picMkLst>
        </pc:picChg>
        <pc:picChg chg="mod topLvl">
          <ac:chgData name="Barbara" userId="924d3cad-9647-4667-b4e2-fbd611926d0f" providerId="ADAL" clId="{D9D475F5-187B-480F-9C20-FD73E96E972C}" dt="2020-04-30T19:42:21.581" v="1428" actId="1076"/>
          <ac:picMkLst>
            <pc:docMk/>
            <pc:sldMk cId="2200866624" sldId="256"/>
            <ac:picMk id="11" creationId="{00000000-0000-0000-0000-000000000000}"/>
          </ac:picMkLst>
        </pc:picChg>
        <pc:picChg chg="mod">
          <ac:chgData name="Barbara" userId="924d3cad-9647-4667-b4e2-fbd611926d0f" providerId="ADAL" clId="{D9D475F5-187B-480F-9C20-FD73E96E972C}" dt="2020-04-30T19:07:15.756" v="665" actId="164"/>
          <ac:picMkLst>
            <pc:docMk/>
            <pc:sldMk cId="2200866624" sldId="256"/>
            <ac:picMk id="12" creationId="{00000000-0000-0000-0000-000000000000}"/>
          </ac:picMkLst>
        </pc:picChg>
        <pc:picChg chg="mod modCrop">
          <ac:chgData name="Barbara" userId="924d3cad-9647-4667-b4e2-fbd611926d0f" providerId="ADAL" clId="{D9D475F5-187B-480F-9C20-FD73E96E972C}" dt="2020-04-30T19:07:12.487" v="664" actId="164"/>
          <ac:picMkLst>
            <pc:docMk/>
            <pc:sldMk cId="2200866624" sldId="256"/>
            <ac:picMk id="13" creationId="{00000000-0000-0000-0000-000000000000}"/>
          </ac:picMkLst>
        </pc:picChg>
        <pc:picChg chg="mod">
          <ac:chgData name="Barbara" userId="924d3cad-9647-4667-b4e2-fbd611926d0f" providerId="ADAL" clId="{D9D475F5-187B-480F-9C20-FD73E96E972C}" dt="2020-04-30T19:17:59.358" v="950" actId="14100"/>
          <ac:picMkLst>
            <pc:docMk/>
            <pc:sldMk cId="2200866624" sldId="256"/>
            <ac:picMk id="48" creationId="{A1194F0B-8324-4B14-8764-AB1FC3AD3025}"/>
          </ac:picMkLst>
        </pc:picChg>
        <pc:picChg chg="mod topLvl">
          <ac:chgData name="Barbara" userId="924d3cad-9647-4667-b4e2-fbd611926d0f" providerId="ADAL" clId="{D9D475F5-187B-480F-9C20-FD73E96E972C}" dt="2020-04-30T18:52:47.384" v="239" actId="164"/>
          <ac:picMkLst>
            <pc:docMk/>
            <pc:sldMk cId="2200866624" sldId="256"/>
            <ac:picMk id="127" creationId="{43BB12A7-6C27-4689-8646-70455B9A1CB9}"/>
          </ac:picMkLst>
        </pc:picChg>
        <pc:picChg chg="mod topLvl">
          <ac:chgData name="Barbara" userId="924d3cad-9647-4667-b4e2-fbd611926d0f" providerId="ADAL" clId="{D9D475F5-187B-480F-9C20-FD73E96E972C}" dt="2020-04-30T18:52:47.384" v="239" actId="164"/>
          <ac:picMkLst>
            <pc:docMk/>
            <pc:sldMk cId="2200866624" sldId="256"/>
            <ac:picMk id="129" creationId="{ABB050FC-9816-4AA7-B336-BFB9C1CFBE25}"/>
          </ac:picMkLst>
        </pc:picChg>
        <pc:picChg chg="mod topLvl">
          <ac:chgData name="Barbara" userId="924d3cad-9647-4667-b4e2-fbd611926d0f" providerId="ADAL" clId="{D9D475F5-187B-480F-9C20-FD73E96E972C}" dt="2020-04-30T18:53:07.101" v="254" actId="1038"/>
          <ac:picMkLst>
            <pc:docMk/>
            <pc:sldMk cId="2200866624" sldId="256"/>
            <ac:picMk id="130" creationId="{046D124B-5450-4435-B2FC-C34F22E319AF}"/>
          </ac:picMkLst>
        </pc:picChg>
        <pc:picChg chg="del">
          <ac:chgData name="Barbara" userId="924d3cad-9647-4667-b4e2-fbd611926d0f" providerId="ADAL" clId="{D9D475F5-187B-480F-9C20-FD73E96E972C}" dt="2020-04-30T18:49:53.657" v="208" actId="478"/>
          <ac:picMkLst>
            <pc:docMk/>
            <pc:sldMk cId="2200866624" sldId="256"/>
            <ac:picMk id="132" creationId="{B7E47866-E977-43EE-BF23-ECDCF729D5C3}"/>
          </ac:picMkLst>
        </pc:picChg>
        <pc:picChg chg="mod topLvl">
          <ac:chgData name="Barbara" userId="924d3cad-9647-4667-b4e2-fbd611926d0f" providerId="ADAL" clId="{D9D475F5-187B-480F-9C20-FD73E96E972C}" dt="2020-04-30T19:40:33.177" v="1398" actId="14100"/>
          <ac:picMkLst>
            <pc:docMk/>
            <pc:sldMk cId="2200866624" sldId="256"/>
            <ac:picMk id="217" creationId="{EEF32670-18D7-41E3-A023-85975142F21C}"/>
          </ac:picMkLst>
        </pc:picChg>
        <pc:picChg chg="mod topLvl">
          <ac:chgData name="Barbara" userId="924d3cad-9647-4667-b4e2-fbd611926d0f" providerId="ADAL" clId="{D9D475F5-187B-480F-9C20-FD73E96E972C}" dt="2020-04-30T19:40:08.470" v="1332" actId="1076"/>
          <ac:picMkLst>
            <pc:docMk/>
            <pc:sldMk cId="2200866624" sldId="256"/>
            <ac:picMk id="218" creationId="{90121BC2-E4DB-406D-87E5-25925FF3187A}"/>
          </ac:picMkLst>
        </pc:picChg>
        <pc:cxnChg chg="mod">
          <ac:chgData name="Barbara" userId="924d3cad-9647-4667-b4e2-fbd611926d0f" providerId="ADAL" clId="{D9D475F5-187B-480F-9C20-FD73E96E972C}" dt="2020-04-30T19:38:47.693" v="1319" actId="692"/>
          <ac:cxnSpMkLst>
            <pc:docMk/>
            <pc:sldMk cId="2200866624" sldId="256"/>
            <ac:cxnSpMk id="223" creationId="{9E4385F9-3EC5-47BE-8056-A94603B261B9}"/>
          </ac:cxnSpMkLst>
        </pc:cxnChg>
      </pc:sldChg>
      <pc:sldMasterChg chg="modSp modSldLayout">
        <pc:chgData name="Barbara" userId="924d3cad-9647-4667-b4e2-fbd611926d0f" providerId="ADAL" clId="{D9D475F5-187B-480F-9C20-FD73E96E972C}" dt="2020-04-30T19:09:54.713" v="722"/>
        <pc:sldMasterMkLst>
          <pc:docMk/>
          <pc:sldMasterMk cId="3622124269" sldId="2147483660"/>
        </pc:sldMasterMkLst>
        <pc:spChg chg="mod">
          <ac:chgData name="Barbara" userId="924d3cad-9647-4667-b4e2-fbd611926d0f" providerId="ADAL" clId="{D9D475F5-187B-480F-9C20-FD73E96E972C}" dt="2020-04-30T19:09:54.713" v="722"/>
          <ac:spMkLst>
            <pc:docMk/>
            <pc:sldMasterMk cId="3622124269" sldId="2147483660"/>
            <ac:spMk id="2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4.713" v="722"/>
          <ac:spMkLst>
            <pc:docMk/>
            <pc:sldMasterMk cId="3622124269" sldId="2147483660"/>
            <ac:spMk id="3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4.713" v="722"/>
          <ac:spMkLst>
            <pc:docMk/>
            <pc:sldMasterMk cId="3622124269" sldId="2147483660"/>
            <ac:spMk id="4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4.713" v="722"/>
          <ac:spMkLst>
            <pc:docMk/>
            <pc:sldMasterMk cId="3622124269" sldId="2147483660"/>
            <ac:spMk id="5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4.713" v="722"/>
          <ac:spMkLst>
            <pc:docMk/>
            <pc:sldMasterMk cId="3622124269" sldId="2147483660"/>
            <ac:spMk id="6" creationId="{00000000-0000-0000-0000-000000000000}"/>
          </ac:spMkLst>
        </pc:spChg>
        <pc:sldLayoutChg chg="modSp">
          <pc:chgData name="Barbara" userId="924d3cad-9647-4667-b4e2-fbd611926d0f" providerId="ADAL" clId="{D9D475F5-187B-480F-9C20-FD73E96E972C}" dt="2020-04-30T19:09:54.713" v="722"/>
          <pc:sldLayoutMkLst>
            <pc:docMk/>
            <pc:sldMasterMk cId="3622124269" sldId="2147483660"/>
            <pc:sldLayoutMk cId="519265749" sldId="2147483661"/>
          </pc:sldLayoutMkLst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519265749" sldId="2147483661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519265749" sldId="2147483661"/>
              <ac:spMk id="3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4.713" v="722"/>
          <pc:sldLayoutMkLst>
            <pc:docMk/>
            <pc:sldMasterMk cId="3622124269" sldId="2147483660"/>
            <pc:sldLayoutMk cId="2563727440" sldId="2147483663"/>
          </pc:sldLayoutMkLst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2563727440" sldId="2147483663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2563727440" sldId="2147483663"/>
              <ac:spMk id="3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4.713" v="722"/>
          <pc:sldLayoutMkLst>
            <pc:docMk/>
            <pc:sldMasterMk cId="3622124269" sldId="2147483660"/>
            <pc:sldLayoutMk cId="1844259206" sldId="2147483664"/>
          </pc:sldLayoutMkLst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1844259206" sldId="2147483664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1844259206" sldId="2147483664"/>
              <ac:spMk id="4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4.713" v="722"/>
          <pc:sldLayoutMkLst>
            <pc:docMk/>
            <pc:sldMasterMk cId="3622124269" sldId="2147483660"/>
            <pc:sldLayoutMk cId="3284438409" sldId="2147483665"/>
          </pc:sldLayoutMkLst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3284438409" sldId="2147483665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3284438409" sldId="2147483665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3284438409" sldId="2147483665"/>
              <ac:spMk id="4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3284438409" sldId="2147483665"/>
              <ac:spMk id="5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3284438409" sldId="2147483665"/>
              <ac:spMk id="6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4.713" v="722"/>
          <pc:sldLayoutMkLst>
            <pc:docMk/>
            <pc:sldMasterMk cId="3622124269" sldId="2147483660"/>
            <pc:sldLayoutMk cId="1210574139" sldId="2147483668"/>
          </pc:sldLayoutMkLst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1210574139" sldId="2147483668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1210574139" sldId="2147483668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1210574139" sldId="2147483668"/>
              <ac:spMk id="4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4.713" v="722"/>
          <pc:sldLayoutMkLst>
            <pc:docMk/>
            <pc:sldMasterMk cId="3622124269" sldId="2147483660"/>
            <pc:sldLayoutMk cId="201535062" sldId="2147483669"/>
          </pc:sldLayoutMkLst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201535062" sldId="2147483669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201535062" sldId="2147483669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201535062" sldId="2147483669"/>
              <ac:spMk id="4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4.713" v="722"/>
          <pc:sldLayoutMkLst>
            <pc:docMk/>
            <pc:sldMasterMk cId="3622124269" sldId="2147483660"/>
            <pc:sldLayoutMk cId="1972676761" sldId="2147483671"/>
          </pc:sldLayoutMkLst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1972676761" sldId="2147483671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4.713" v="722"/>
            <ac:spMkLst>
              <pc:docMk/>
              <pc:sldMasterMk cId="3622124269" sldId="2147483660"/>
              <pc:sldLayoutMk cId="1972676761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Barbara" userId="924d3cad-9647-4667-b4e2-fbd611926d0f" providerId="ADAL" clId="{D9D475F5-187B-480F-9C20-FD73E96E972C}" dt="2020-04-30T19:09:53.673" v="721"/>
        <pc:sldMasterMkLst>
          <pc:docMk/>
          <pc:sldMasterMk cId="2307681046" sldId="2147483672"/>
        </pc:sldMasterMkLst>
        <pc:spChg chg="mod">
          <ac:chgData name="Barbara" userId="924d3cad-9647-4667-b4e2-fbd611926d0f" providerId="ADAL" clId="{D9D475F5-187B-480F-9C20-FD73E96E972C}" dt="2020-04-30T19:09:53.673" v="721"/>
          <ac:spMkLst>
            <pc:docMk/>
            <pc:sldMasterMk cId="2307681046" sldId="2147483672"/>
            <ac:spMk id="2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3.673" v="721"/>
          <ac:spMkLst>
            <pc:docMk/>
            <pc:sldMasterMk cId="2307681046" sldId="2147483672"/>
            <ac:spMk id="3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3.673" v="721"/>
          <ac:spMkLst>
            <pc:docMk/>
            <pc:sldMasterMk cId="2307681046" sldId="2147483672"/>
            <ac:spMk id="4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3.673" v="721"/>
          <ac:spMkLst>
            <pc:docMk/>
            <pc:sldMasterMk cId="2307681046" sldId="2147483672"/>
            <ac:spMk id="5" creationId="{00000000-0000-0000-0000-000000000000}"/>
          </ac:spMkLst>
        </pc:spChg>
        <pc:spChg chg="mod">
          <ac:chgData name="Barbara" userId="924d3cad-9647-4667-b4e2-fbd611926d0f" providerId="ADAL" clId="{D9D475F5-187B-480F-9C20-FD73E96E972C}" dt="2020-04-30T19:09:53.673" v="721"/>
          <ac:spMkLst>
            <pc:docMk/>
            <pc:sldMasterMk cId="2307681046" sldId="2147483672"/>
            <ac:spMk id="6" creationId="{00000000-0000-0000-0000-000000000000}"/>
          </ac:spMkLst>
        </pc:spChg>
        <pc:sldLayoutChg chg="modSp">
          <pc:chgData name="Barbara" userId="924d3cad-9647-4667-b4e2-fbd611926d0f" providerId="ADAL" clId="{D9D475F5-187B-480F-9C20-FD73E96E972C}" dt="2020-04-30T19:09:53.673" v="721"/>
          <pc:sldLayoutMkLst>
            <pc:docMk/>
            <pc:sldMasterMk cId="2307681046" sldId="2147483672"/>
            <pc:sldLayoutMk cId="1808082123" sldId="2147483673"/>
          </pc:sldLayoutMkLst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1808082123" sldId="2147483673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1808082123" sldId="2147483673"/>
              <ac:spMk id="3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3.673" v="721"/>
          <pc:sldLayoutMkLst>
            <pc:docMk/>
            <pc:sldMasterMk cId="2307681046" sldId="2147483672"/>
            <pc:sldLayoutMk cId="3326197772" sldId="2147483675"/>
          </pc:sldLayoutMkLst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326197772" sldId="2147483675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326197772" sldId="2147483675"/>
              <ac:spMk id="3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3.673" v="721"/>
          <pc:sldLayoutMkLst>
            <pc:docMk/>
            <pc:sldMasterMk cId="2307681046" sldId="2147483672"/>
            <pc:sldLayoutMk cId="3152232037" sldId="2147483676"/>
          </pc:sldLayoutMkLst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152232037" sldId="2147483676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152232037" sldId="2147483676"/>
              <ac:spMk id="4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3.673" v="721"/>
          <pc:sldLayoutMkLst>
            <pc:docMk/>
            <pc:sldMasterMk cId="2307681046" sldId="2147483672"/>
            <pc:sldLayoutMk cId="3861947642" sldId="2147483677"/>
          </pc:sldLayoutMkLst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861947642" sldId="2147483677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861947642" sldId="2147483677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861947642" sldId="2147483677"/>
              <ac:spMk id="4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861947642" sldId="2147483677"/>
              <ac:spMk id="5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861947642" sldId="2147483677"/>
              <ac:spMk id="6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3.673" v="721"/>
          <pc:sldLayoutMkLst>
            <pc:docMk/>
            <pc:sldMasterMk cId="2307681046" sldId="2147483672"/>
            <pc:sldLayoutMk cId="3025910489" sldId="2147483680"/>
          </pc:sldLayoutMkLst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025910489" sldId="2147483680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025910489" sldId="2147483680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3025910489" sldId="2147483680"/>
              <ac:spMk id="4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3.673" v="721"/>
          <pc:sldLayoutMkLst>
            <pc:docMk/>
            <pc:sldMasterMk cId="2307681046" sldId="2147483672"/>
            <pc:sldLayoutMk cId="4232009517" sldId="2147483681"/>
          </pc:sldLayoutMkLst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4232009517" sldId="2147483681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4232009517" sldId="2147483681"/>
              <ac:spMk id="3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4232009517" sldId="2147483681"/>
              <ac:spMk id="4" creationId="{00000000-0000-0000-0000-000000000000}"/>
            </ac:spMkLst>
          </pc:spChg>
        </pc:sldLayoutChg>
        <pc:sldLayoutChg chg="modSp">
          <pc:chgData name="Barbara" userId="924d3cad-9647-4667-b4e2-fbd611926d0f" providerId="ADAL" clId="{D9D475F5-187B-480F-9C20-FD73E96E972C}" dt="2020-04-30T19:09:53.673" v="721"/>
          <pc:sldLayoutMkLst>
            <pc:docMk/>
            <pc:sldMasterMk cId="2307681046" sldId="2147483672"/>
            <pc:sldLayoutMk cId="2890327396" sldId="2147483683"/>
          </pc:sldLayoutMkLst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2890327396" sldId="2147483683"/>
              <ac:spMk id="2" creationId="{00000000-0000-0000-0000-000000000000}"/>
            </ac:spMkLst>
          </pc:spChg>
          <pc:spChg chg="mod">
            <ac:chgData name="Barbara" userId="924d3cad-9647-4667-b4e2-fbd611926d0f" providerId="ADAL" clId="{D9D475F5-187B-480F-9C20-FD73E96E972C}" dt="2020-04-30T19:09:53.673" v="721"/>
            <ac:spMkLst>
              <pc:docMk/>
              <pc:sldMasterMk cId="2307681046" sldId="2147483672"/>
              <pc:sldLayoutMk cId="2890327396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1" y="4713926"/>
            <a:ext cx="38404801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1" y="15128560"/>
            <a:ext cx="38404801" cy="6954199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9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03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7"/>
            <a:ext cx="11041380" cy="244097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1" y="1533527"/>
            <a:ext cx="32484059" cy="244097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2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02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3"/>
            <a:ext cx="44165519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8"/>
            <a:ext cx="44165519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7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1" y="7667624"/>
            <a:ext cx="21762720" cy="182756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39" y="7667624"/>
            <a:ext cx="21762720" cy="182756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42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1" y="1533527"/>
            <a:ext cx="44165519" cy="5567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3" y="7060884"/>
            <a:ext cx="21662705" cy="3460431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3" y="10521316"/>
            <a:ext cx="21662705" cy="154752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1" y="7060884"/>
            <a:ext cx="21769389" cy="3460431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1" y="10521316"/>
            <a:ext cx="21769389" cy="154752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3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7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9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3" y="1920240"/>
            <a:ext cx="16515395" cy="6720841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2" y="4147188"/>
            <a:ext cx="25923239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3" y="8641082"/>
            <a:ext cx="16515395" cy="16008669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7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3" y="1920240"/>
            <a:ext cx="16515395" cy="6720841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2" y="4147188"/>
            <a:ext cx="25923239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3" y="8641082"/>
            <a:ext cx="16515395" cy="16008669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7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1" y="1533527"/>
            <a:ext cx="44165519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1" y="7667624"/>
            <a:ext cx="44165519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1" y="26696672"/>
            <a:ext cx="11521440" cy="153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74F8-46ED-4522-BA69-7FE81F149DA4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1" cy="153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19" y="26696672"/>
            <a:ext cx="11521440" cy="153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C39F-BA36-493D-96C3-FB99EC7E4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37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5.xml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5.png"/><Relationship Id="rId3" Type="http://schemas.openxmlformats.org/officeDocument/2006/relationships/image" Target="../media/image10.png"/><Relationship Id="rId47" Type="http://schemas.openxmlformats.org/officeDocument/2006/relationships/image" Target="../media/image18.svg"/><Relationship Id="rId50" Type="http://schemas.openxmlformats.org/officeDocument/2006/relationships/image" Target="../media/image14.png"/><Relationship Id="rId55" Type="http://schemas.openxmlformats.org/officeDocument/2006/relationships/image" Target="../media/image19.png"/><Relationship Id="rId59" Type="http://schemas.openxmlformats.org/officeDocument/2006/relationships/image" Target="../media/image20.jpg"/><Relationship Id="rId2" Type="http://schemas.openxmlformats.org/officeDocument/2006/relationships/image" Target="../media/image9.png"/><Relationship Id="rId5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17.png"/><Relationship Id="rId58" Type="http://schemas.openxmlformats.org/officeDocument/2006/relationships/hyperlink" Target="https://www.circleofblue.org/2015/great-lakes/the-toledo-water-crisis-one-year-later/" TargetMode="External"/><Relationship Id="rId49" Type="http://schemas.openxmlformats.org/officeDocument/2006/relationships/image" Target="../media/image13.png"/><Relationship Id="rId57" Type="http://schemas.openxmlformats.org/officeDocument/2006/relationships/hyperlink" Target="https://www.mbari.org/environmental-sample-processor-monitors-drinking-water-lake-erie/" TargetMode="External"/><Relationship Id="rId61" Type="http://schemas.openxmlformats.org/officeDocument/2006/relationships/image" Target="../media/image22.jpg"/><Relationship Id="rId52" Type="http://schemas.openxmlformats.org/officeDocument/2006/relationships/image" Target="../media/image16.png"/><Relationship Id="rId60" Type="http://schemas.openxmlformats.org/officeDocument/2006/relationships/image" Target="../media/image21.jpeg"/><Relationship Id="rId4" Type="http://schemas.openxmlformats.org/officeDocument/2006/relationships/image" Target="../media/image11.png"/><Relationship Id="rId48" Type="http://schemas.openxmlformats.org/officeDocument/2006/relationships/image" Target="../media/image12.png"/><Relationship Id="rId56" Type="http://schemas.openxmlformats.org/officeDocument/2006/relationships/hyperlink" Target="https://greatlakes.org/2019/08/five-years-later-lessons-from-the-toledo-water-crisi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emf"/><Relationship Id="rId1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hyperlink" Target="https://doi.org/10.3390/toxins12030165" TargetMode="External"/><Relationship Id="rId11" Type="http://schemas.openxmlformats.org/officeDocument/2006/relationships/image" Target="../media/image23.emf"/><Relationship Id="rId5" Type="http://schemas.openxmlformats.org/officeDocument/2006/relationships/hyperlink" Target="https://doi.org/10.1016/j.chemosphere.2018.12.157" TargetMode="External"/><Relationship Id="rId15" Type="http://schemas.openxmlformats.org/officeDocument/2006/relationships/image" Target="../media/image28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jpeg"/><Relationship Id="rId9" Type="http://schemas.microsoft.com/office/2007/relationships/hdphoto" Target="../media/hdphoto1.wdp"/><Relationship Id="rId1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dpi.com/2072-6651/12/3/165/htm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iencedirect.com/science/article/pii/S0045653518324925?via%3Dihub" TargetMode="External"/><Relationship Id="rId11" Type="http://schemas.openxmlformats.org/officeDocument/2006/relationships/hyperlink" Target="https://doi.org/10.3390/toxins12030165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s://doi.org/10.1016/j.chemosphere.2018.12.157" TargetMode="External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https://enveurope.springeropen.com/articles/10.1186/s12302-019-0212-2" TargetMode="External"/><Relationship Id="rId4" Type="http://schemas.openxmlformats.org/officeDocument/2006/relationships/hyperlink" Target="https://doi.org/10.1186/s12302-019-0212-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https://enveurope.springeropen.com/articles/10.1186/s12302-019-0212-2" TargetMode="External"/><Relationship Id="rId4" Type="http://schemas.openxmlformats.org/officeDocument/2006/relationships/hyperlink" Target="https://doi.org/10.1186/s12302-019-0212-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13" Type="http://schemas.openxmlformats.org/officeDocument/2006/relationships/image" Target="../media/image43.tiff"/><Relationship Id="rId18" Type="http://schemas.openxmlformats.org/officeDocument/2006/relationships/image" Target="../media/image48.tiff"/><Relationship Id="rId3" Type="http://schemas.openxmlformats.org/officeDocument/2006/relationships/image" Target="../media/image8.jpeg"/><Relationship Id="rId21" Type="http://schemas.openxmlformats.org/officeDocument/2006/relationships/image" Target="../media/image51.jpg"/><Relationship Id="rId7" Type="http://schemas.openxmlformats.org/officeDocument/2006/relationships/image" Target="../media/image37.tiff"/><Relationship Id="rId12" Type="http://schemas.openxmlformats.org/officeDocument/2006/relationships/image" Target="../media/image42.tiff"/><Relationship Id="rId17" Type="http://schemas.openxmlformats.org/officeDocument/2006/relationships/image" Target="../media/image47.jpeg"/><Relationship Id="rId2" Type="http://schemas.openxmlformats.org/officeDocument/2006/relationships/slide" Target="slide7.xml"/><Relationship Id="rId16" Type="http://schemas.openxmlformats.org/officeDocument/2006/relationships/image" Target="../media/image46.tiff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11" Type="http://schemas.openxmlformats.org/officeDocument/2006/relationships/image" Target="../media/image41.tiff"/><Relationship Id="rId24" Type="http://schemas.openxmlformats.org/officeDocument/2006/relationships/slide" Target="slide8.xml"/><Relationship Id="rId5" Type="http://schemas.openxmlformats.org/officeDocument/2006/relationships/image" Target="../media/image35.tiff"/><Relationship Id="rId15" Type="http://schemas.openxmlformats.org/officeDocument/2006/relationships/image" Target="../media/image45.tiff"/><Relationship Id="rId23" Type="http://schemas.openxmlformats.org/officeDocument/2006/relationships/image" Target="../media/image53.tiff"/><Relationship Id="rId10" Type="http://schemas.openxmlformats.org/officeDocument/2006/relationships/image" Target="../media/image40.tiff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tiff"/><Relationship Id="rId14" Type="http://schemas.openxmlformats.org/officeDocument/2006/relationships/image" Target="../media/image44.tiff"/><Relationship Id="rId22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man+orga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6985" r="18357" b="11070"/>
          <a:stretch/>
        </p:blipFill>
        <p:spPr>
          <a:xfrm>
            <a:off x="240131" y="6682069"/>
            <a:ext cx="10133381" cy="22121531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397433" y="129862"/>
            <a:ext cx="2864553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cap="small" dirty="0">
                <a:solidFill>
                  <a:schemeClr val="accent1"/>
                </a:solidFill>
                <a:latin typeface="+mj-lt"/>
              </a:rPr>
              <a:t>Health risks of c</a:t>
            </a:r>
            <a:r>
              <a:rPr lang="en-US" sz="13800" b="1" cap="small" dirty="0" smtClean="0">
                <a:solidFill>
                  <a:schemeClr val="accent1"/>
                </a:solidFill>
                <a:latin typeface="+mj-lt"/>
              </a:rPr>
              <a:t>yanobacterial </a:t>
            </a:r>
            <a:br>
              <a:rPr lang="en-US" sz="13800" b="1" cap="small" dirty="0" smtClean="0">
                <a:solidFill>
                  <a:schemeClr val="accent1"/>
                </a:solidFill>
                <a:latin typeface="+mj-lt"/>
              </a:rPr>
            </a:br>
            <a:r>
              <a:rPr lang="en-US" sz="13800" b="1" cap="small" dirty="0" smtClean="0">
                <a:solidFill>
                  <a:schemeClr val="accent1"/>
                </a:solidFill>
                <a:latin typeface="+mj-lt"/>
              </a:rPr>
              <a:t>toxins </a:t>
            </a:r>
            <a:r>
              <a:rPr lang="en-US" sz="13800" b="1" cap="small" dirty="0">
                <a:solidFill>
                  <a:schemeClr val="accent1"/>
                </a:solidFill>
                <a:latin typeface="+mj-lt"/>
              </a:rPr>
              <a:t>in surface waters</a:t>
            </a:r>
          </a:p>
          <a:p>
            <a:r>
              <a:rPr lang="en-US" sz="8800" cap="small" dirty="0">
                <a:latin typeface="+mj-lt"/>
              </a:rPr>
              <a:t>Barbara Kubickova, M.Sc</a:t>
            </a:r>
            <a:r>
              <a:rPr lang="en-US" sz="8800" cap="small" dirty="0" smtClean="0">
                <a:latin typeface="+mj-lt"/>
              </a:rPr>
              <a:t>.</a:t>
            </a:r>
          </a:p>
          <a:p>
            <a:r>
              <a:rPr lang="de-DE" sz="5400" cap="small" dirty="0" smtClean="0">
                <a:latin typeface="+mj-lt"/>
              </a:rPr>
              <a:t>Supervision: </a:t>
            </a:r>
            <a:r>
              <a:rPr lang="de-DE" sz="5400" cap="small" dirty="0" err="1" smtClean="0">
                <a:latin typeface="+mj-lt"/>
              </a:rPr>
              <a:t>assoc</a:t>
            </a:r>
            <a:r>
              <a:rPr lang="de-DE" sz="5400" cap="small" dirty="0" smtClean="0">
                <a:latin typeface="+mj-lt"/>
              </a:rPr>
              <a:t>. Prof. </a:t>
            </a:r>
            <a:r>
              <a:rPr lang="de-DE" sz="5400" cap="small" dirty="0" err="1">
                <a:latin typeface="+mj-lt"/>
              </a:rPr>
              <a:t>K</a:t>
            </a:r>
            <a:r>
              <a:rPr lang="de-DE" sz="5400" cap="small" dirty="0" err="1" smtClean="0">
                <a:latin typeface="+mj-lt"/>
              </a:rPr>
              <a:t>lára</a:t>
            </a:r>
            <a:r>
              <a:rPr lang="de-DE" sz="5400" cap="small" dirty="0" smtClean="0">
                <a:latin typeface="+mj-lt"/>
              </a:rPr>
              <a:t> </a:t>
            </a:r>
            <a:r>
              <a:rPr lang="de-DE" sz="5400" cap="small" dirty="0" err="1" smtClean="0">
                <a:latin typeface="+mj-lt"/>
              </a:rPr>
              <a:t>Hilscherová</a:t>
            </a:r>
            <a:endParaRPr lang="de-DE" sz="5400" cap="small" dirty="0" smtClean="0">
              <a:latin typeface="+mj-lt"/>
            </a:endParaRPr>
          </a:p>
        </p:txBody>
      </p:sp>
      <p:grpSp>
        <p:nvGrpSpPr>
          <p:cNvPr id="2" name="Acknowledgements &amp; funding">
            <a:extLst>
              <a:ext uri="{FF2B5EF4-FFF2-40B4-BE49-F238E27FC236}">
                <a16:creationId xmlns:a16="http://schemas.microsoft.com/office/drawing/2014/main" id="{AD32125A-3A4A-4623-BF11-4898ED383E5E}"/>
              </a:ext>
            </a:extLst>
          </p:cNvPr>
          <p:cNvGrpSpPr>
            <a:grpSpLocks noChangeAspect="1"/>
          </p:cNvGrpSpPr>
          <p:nvPr/>
        </p:nvGrpSpPr>
        <p:grpSpPr>
          <a:xfrm>
            <a:off x="9950346" y="25501600"/>
            <a:ext cx="40470265" cy="2997200"/>
            <a:chOff x="12248528" y="6569233"/>
            <a:chExt cx="9014467" cy="658560"/>
          </a:xfrm>
        </p:grpSpPr>
        <p:pic>
          <p:nvPicPr>
            <p:cNvPr id="127" name="Obrázek 99">
              <a:extLst>
                <a:ext uri="{FF2B5EF4-FFF2-40B4-BE49-F238E27FC236}">
                  <a16:creationId xmlns:a16="http://schemas.microsoft.com/office/drawing/2014/main" id="{43BB12A7-6C27-4689-8646-70455B9A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2069" y="6664815"/>
              <a:ext cx="2500926" cy="562978"/>
            </a:xfrm>
            <a:prstGeom prst="rect">
              <a:avLst/>
            </a:prstGeom>
          </p:spPr>
        </p:pic>
        <p:pic>
          <p:nvPicPr>
            <p:cNvPr id="129" name="Picture 11">
              <a:extLst>
                <a:ext uri="{FF2B5EF4-FFF2-40B4-BE49-F238E27FC236}">
                  <a16:creationId xmlns:a16="http://schemas.microsoft.com/office/drawing/2014/main" id="{ABB050FC-9816-4AA7-B336-BFB9C1CFB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8528" y="6569233"/>
              <a:ext cx="1417574" cy="656808"/>
            </a:xfrm>
            <a:prstGeom prst="rect">
              <a:avLst/>
            </a:prstGeom>
          </p:spPr>
        </p:pic>
        <p:pic>
          <p:nvPicPr>
            <p:cNvPr id="130" name="Picture 13">
              <a:extLst>
                <a:ext uri="{FF2B5EF4-FFF2-40B4-BE49-F238E27FC236}">
                  <a16:creationId xmlns:a16="http://schemas.microsoft.com/office/drawing/2014/main" id="{046D124B-5450-4435-B2FC-C34F22E31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66" y="6628812"/>
              <a:ext cx="828570" cy="562978"/>
            </a:xfrm>
            <a:prstGeom prst="rect">
              <a:avLst/>
            </a:prstGeom>
          </p:spPr>
        </p:pic>
        <p:sp>
          <p:nvSpPr>
            <p:cNvPr id="131" name="Rectangle 14">
              <a:extLst>
                <a:ext uri="{FF2B5EF4-FFF2-40B4-BE49-F238E27FC236}">
                  <a16:creationId xmlns:a16="http://schemas.microsoft.com/office/drawing/2014/main" id="{60E738A9-C5A8-4899-809D-0BA84A0EEA36}"/>
                </a:ext>
              </a:extLst>
            </p:cNvPr>
            <p:cNvSpPr/>
            <p:nvPr/>
          </p:nvSpPr>
          <p:spPr>
            <a:xfrm>
              <a:off x="13793930" y="6671053"/>
              <a:ext cx="3715115" cy="507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i="1" dirty="0"/>
                <a:t>This project has received funding from the European Union’s Horizon 2020 research and innovation programme under the Marie Sklodowska-Curie grant agreement No. </a:t>
              </a:r>
              <a:r>
                <a:rPr lang="en-US" sz="3600" i="1" dirty="0" smtClean="0"/>
                <a:t>722493.</a:t>
              </a:r>
            </a:p>
            <a:p>
              <a:pPr algn="just"/>
              <a:r>
                <a:rPr lang="en-US" sz="3600" i="1" dirty="0"/>
                <a:t>This </a:t>
              </a:r>
              <a:r>
                <a:rPr lang="en-US" sz="3600" i="1" dirty="0" smtClean="0"/>
                <a:t>poster </a:t>
              </a:r>
              <a:r>
                <a:rPr lang="en-US" sz="3600" i="1" dirty="0"/>
                <a:t>only </a:t>
              </a:r>
              <a:r>
                <a:rPr lang="en-US" sz="3600" i="1" dirty="0" smtClean="0"/>
                <a:t>presents the author’s views </a:t>
              </a:r>
              <a:r>
                <a:rPr lang="en-US" sz="3600" i="1" dirty="0"/>
                <a:t>and the </a:t>
              </a:r>
              <a:r>
                <a:rPr lang="en-US" sz="3600" i="1" dirty="0" smtClean="0"/>
                <a:t>Research </a:t>
              </a:r>
              <a:r>
                <a:rPr lang="en-US" sz="3600" i="1" dirty="0"/>
                <a:t>Executive Agency is not responsible for any use that may be made of the information it contains.</a:t>
              </a:r>
              <a:endParaRPr lang="en-GB" sz="3600" i="1" dirty="0"/>
            </a:p>
          </p:txBody>
        </p:sp>
      </p:grpSp>
      <p:grpSp>
        <p:nvGrpSpPr>
          <p:cNvPr id="177" name="Bloom Brno">
            <a:extLst>
              <a:ext uri="{FF2B5EF4-FFF2-40B4-BE49-F238E27FC236}">
                <a16:creationId xmlns:a16="http://schemas.microsoft.com/office/drawing/2014/main" id="{CB759970-736A-476E-81EF-526FE8A9BAB0}"/>
              </a:ext>
            </a:extLst>
          </p:cNvPr>
          <p:cNvGrpSpPr>
            <a:grpSpLocks noChangeAspect="1"/>
          </p:cNvGrpSpPr>
          <p:nvPr/>
        </p:nvGrpSpPr>
        <p:grpSpPr>
          <a:xfrm>
            <a:off x="16020532" y="10981057"/>
            <a:ext cx="6999827" cy="4487218"/>
            <a:chOff x="36537532" y="1519462"/>
            <a:chExt cx="5890069" cy="3775809"/>
          </a:xfrm>
        </p:grpSpPr>
        <p:pic>
          <p:nvPicPr>
            <p:cNvPr id="178" name="Obrázek 1">
              <a:hlinkClick r:id="rId6" action="ppaction://hlinksldjump"/>
              <a:extLst>
                <a:ext uri="{FF2B5EF4-FFF2-40B4-BE49-F238E27FC236}">
                  <a16:creationId xmlns:a16="http://schemas.microsoft.com/office/drawing/2014/main" id="{AA01DEC4-EDD2-453E-A2A5-63DF6BA6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37532" y="1519462"/>
              <a:ext cx="5630275" cy="3530529"/>
            </a:xfrm>
            <a:prstGeom prst="rect">
              <a:avLst/>
            </a:prstGeom>
          </p:spPr>
        </p:pic>
        <p:sp>
          <p:nvSpPr>
            <p:cNvPr id="179" name="object 62">
              <a:extLst>
                <a:ext uri="{FF2B5EF4-FFF2-40B4-BE49-F238E27FC236}">
                  <a16:creationId xmlns:a16="http://schemas.microsoft.com/office/drawing/2014/main" id="{1A5287AB-659E-4696-B3D7-8009F31F8845}"/>
                </a:ext>
              </a:extLst>
            </p:cNvPr>
            <p:cNvSpPr txBox="1"/>
            <p:nvPr/>
          </p:nvSpPr>
          <p:spPr>
            <a:xfrm>
              <a:off x="36546364" y="5018907"/>
              <a:ext cx="5881237" cy="276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18092"/>
              <a:endParaRPr sz="4000" baseline="27777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4" name="Highlights - field">
            <a:extLst>
              <a:ext uri="{FF2B5EF4-FFF2-40B4-BE49-F238E27FC236}">
                <a16:creationId xmlns:a16="http://schemas.microsoft.com/office/drawing/2014/main" id="{2786F701-8F8A-4D8C-856D-0BA0016840AF}"/>
              </a:ext>
            </a:extLst>
          </p:cNvPr>
          <p:cNvSpPr>
            <a:spLocks/>
          </p:cNvSpPr>
          <p:nvPr/>
        </p:nvSpPr>
        <p:spPr>
          <a:xfrm>
            <a:off x="27901437" y="14622744"/>
            <a:ext cx="22815006" cy="10951831"/>
          </a:xfrm>
          <a:prstGeom prst="roundRect">
            <a:avLst>
              <a:gd name="adj" fmla="val 4371"/>
            </a:avLst>
          </a:prstGeom>
          <a:solidFill>
            <a:schemeClr val="accent1">
              <a:lumMod val="40000"/>
              <a:lumOff val="60000"/>
              <a:alpha val="2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1"/>
                </a:solidFill>
              </a:rPr>
              <a:t>Cyanobacterial toxins pose a </a:t>
            </a:r>
            <a:r>
              <a:rPr lang="en-US" sz="5400" b="1" dirty="0" smtClean="0">
                <a:solidFill>
                  <a:schemeClr val="accent1"/>
                </a:solidFill>
              </a:rPr>
              <a:t>hazard</a:t>
            </a:r>
            <a:r>
              <a:rPr lang="en-US" sz="5400" dirty="0" smtClean="0">
                <a:solidFill>
                  <a:schemeClr val="accent1"/>
                </a:solidFill>
              </a:rPr>
              <a:t> to human airways</a:t>
            </a:r>
          </a:p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 smtClean="0">
                <a:solidFill>
                  <a:schemeClr val="accent1"/>
                </a:solidFill>
              </a:rPr>
              <a:t>Single-toxin </a:t>
            </a:r>
            <a:r>
              <a:rPr lang="en-US" sz="5400" dirty="0" smtClean="0">
                <a:solidFill>
                  <a:schemeClr val="accent1"/>
                </a:solidFill>
              </a:rPr>
              <a:t>toxicities</a:t>
            </a:r>
            <a:r>
              <a:rPr lang="de-DE" sz="5400" dirty="0" smtClean="0">
                <a:solidFill>
                  <a:schemeClr val="accent1"/>
                </a:solidFill>
              </a:rPr>
              <a:t> </a:t>
            </a:r>
            <a:r>
              <a:rPr lang="en-US" sz="5400" dirty="0" smtClean="0">
                <a:solidFill>
                  <a:schemeClr val="accent1"/>
                </a:solidFill>
              </a:rPr>
              <a:t>are not representative of the effects observed with the blooms. </a:t>
            </a:r>
            <a:r>
              <a:rPr lang="en-US" sz="5400" b="1" dirty="0" smtClean="0">
                <a:solidFill>
                  <a:schemeClr val="accent1"/>
                </a:solidFill>
              </a:rPr>
              <a:t>Mixtures</a:t>
            </a:r>
            <a:r>
              <a:rPr lang="en-US" sz="5400" dirty="0" smtClean="0">
                <a:solidFill>
                  <a:schemeClr val="accent1"/>
                </a:solidFill>
              </a:rPr>
              <a:t> of </a:t>
            </a:r>
            <a:r>
              <a:rPr lang="en-US" sz="5400" b="1" dirty="0" smtClean="0">
                <a:solidFill>
                  <a:schemeClr val="accent1"/>
                </a:solidFill>
              </a:rPr>
              <a:t>cyanobacterial and bacterial metabolites</a:t>
            </a:r>
            <a:r>
              <a:rPr lang="en-US" sz="5400" dirty="0" smtClean="0">
                <a:solidFill>
                  <a:schemeClr val="accent1"/>
                </a:solidFill>
              </a:rPr>
              <a:t>, as well as </a:t>
            </a:r>
            <a:r>
              <a:rPr lang="en-US" sz="5400" b="1" dirty="0" smtClean="0">
                <a:solidFill>
                  <a:schemeClr val="accent1"/>
                </a:solidFill>
              </a:rPr>
              <a:t>anthropogenic pollutants </a:t>
            </a:r>
            <a:r>
              <a:rPr lang="en-US" sz="5400" dirty="0" smtClean="0">
                <a:solidFill>
                  <a:schemeClr val="accent1"/>
                </a:solidFill>
              </a:rPr>
              <a:t>present in water bodies may contribute to the observed effects</a:t>
            </a:r>
          </a:p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b="1" dirty="0" smtClean="0">
                <a:solidFill>
                  <a:schemeClr val="accent1"/>
                </a:solidFill>
              </a:rPr>
              <a:t>L</a:t>
            </a:r>
            <a:r>
              <a:rPr lang="en-US" sz="5400" b="1" dirty="0" smtClean="0">
                <a:solidFill>
                  <a:schemeClr val="accent1"/>
                </a:solidFill>
              </a:rPr>
              <a:t>ow-dose</a:t>
            </a:r>
            <a:r>
              <a:rPr lang="de-DE" sz="5400" b="1" dirty="0" smtClean="0">
                <a:solidFill>
                  <a:schemeClr val="accent1"/>
                </a:solidFill>
              </a:rPr>
              <a:t> </a:t>
            </a:r>
            <a:r>
              <a:rPr lang="en-US" sz="5400" b="1" dirty="0" smtClean="0">
                <a:solidFill>
                  <a:schemeClr val="accent1"/>
                </a:solidFill>
              </a:rPr>
              <a:t>and longer-term effects </a:t>
            </a:r>
            <a:r>
              <a:rPr lang="en-US" sz="5400" dirty="0" smtClean="0">
                <a:solidFill>
                  <a:schemeClr val="accent1"/>
                </a:solidFill>
              </a:rPr>
              <a:t>need to be taken into account, especially with regard to drinking water safety</a:t>
            </a:r>
          </a:p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1"/>
                </a:solidFill>
              </a:rPr>
              <a:t>Retinoid-like activity observed in cyanobacterial blooms  and </a:t>
            </a:r>
            <a:r>
              <a:rPr lang="en-US" sz="5400" b="1" dirty="0" smtClean="0">
                <a:solidFill>
                  <a:schemeClr val="accent1"/>
                </a:solidFill>
              </a:rPr>
              <a:t>co-occurrence with neurotoxins</a:t>
            </a:r>
            <a:r>
              <a:rPr lang="en-US" sz="5400" dirty="0" smtClean="0">
                <a:solidFill>
                  <a:schemeClr val="accent1"/>
                </a:solidFill>
              </a:rPr>
              <a:t> will be further investigated</a:t>
            </a:r>
          </a:p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1"/>
                </a:solidFill>
              </a:rPr>
              <a:t>A </a:t>
            </a:r>
            <a:r>
              <a:rPr lang="en-US" sz="5400" b="1" dirty="0" smtClean="0">
                <a:solidFill>
                  <a:schemeClr val="accent1"/>
                </a:solidFill>
              </a:rPr>
              <a:t>state-of-the-art </a:t>
            </a:r>
            <a:r>
              <a:rPr lang="en-US" sz="5400" b="1" i="1" dirty="0" smtClean="0">
                <a:solidFill>
                  <a:schemeClr val="accent1"/>
                </a:solidFill>
              </a:rPr>
              <a:t>in vitro </a:t>
            </a:r>
            <a:r>
              <a:rPr lang="en-US" sz="5400" b="1" dirty="0" smtClean="0">
                <a:solidFill>
                  <a:schemeClr val="accent1"/>
                </a:solidFill>
              </a:rPr>
              <a:t>model </a:t>
            </a:r>
            <a:r>
              <a:rPr lang="en-US" sz="5400" dirty="0" smtClean="0">
                <a:solidFill>
                  <a:schemeClr val="accent1"/>
                </a:solidFill>
              </a:rPr>
              <a:t>to assess of </a:t>
            </a:r>
            <a:r>
              <a:rPr lang="en-US" sz="5400" dirty="0" err="1" smtClean="0">
                <a:solidFill>
                  <a:schemeClr val="accent1"/>
                </a:solidFill>
              </a:rPr>
              <a:t>retinoids</a:t>
            </a:r>
            <a:r>
              <a:rPr lang="en-US" sz="5400" dirty="0" smtClean="0">
                <a:solidFill>
                  <a:schemeClr val="accent1"/>
                </a:solidFill>
              </a:rPr>
              <a:t> towards humans </a:t>
            </a:r>
            <a:r>
              <a:rPr lang="en-US" sz="5400" b="1" dirty="0" smtClean="0">
                <a:solidFill>
                  <a:schemeClr val="accent1"/>
                </a:solidFill>
              </a:rPr>
              <a:t>neurodevelopmental effects 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10" name="highlights - heading"/>
          <p:cNvSpPr txBox="1"/>
          <p:nvPr/>
        </p:nvSpPr>
        <p:spPr>
          <a:xfrm>
            <a:off x="38790954" y="12993612"/>
            <a:ext cx="11928071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103" b="1" cap="small" dirty="0">
                <a:solidFill>
                  <a:schemeClr val="accent1"/>
                </a:solidFill>
                <a:latin typeface="+mj-lt"/>
              </a:rPr>
              <a:t>Highlights</a:t>
            </a:r>
          </a:p>
        </p:txBody>
      </p:sp>
      <p:sp>
        <p:nvSpPr>
          <p:cNvPr id="104" name="Rounded Rectangular Callout 103"/>
          <p:cNvSpPr/>
          <p:nvPr/>
        </p:nvSpPr>
        <p:spPr>
          <a:xfrm>
            <a:off x="22711618" y="334471"/>
            <a:ext cx="28175332" cy="4448545"/>
          </a:xfrm>
          <a:prstGeom prst="wedgeRoundRectCallout">
            <a:avLst>
              <a:gd name="adj1" fmla="val -52415"/>
              <a:gd name="adj2" fmla="val -21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small" dirty="0"/>
              <a:t>NOTE: </a:t>
            </a:r>
            <a:r>
              <a:rPr lang="en-US" sz="6000" cap="small" dirty="0"/>
              <a:t>There are interactive elements on this poster. </a:t>
            </a:r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For an optimal view, please open the poster as a slideshow (i.e. in full-screen mode).</a:t>
            </a:r>
            <a:br>
              <a:rPr lang="en-US" sz="6000" cap="small" dirty="0" smtClean="0"/>
            </a:br>
            <a:r>
              <a:rPr lang="en-US" sz="8800" b="1" cap="small" dirty="0" smtClean="0"/>
              <a:t>you should</a:t>
            </a:r>
            <a:r>
              <a:rPr lang="en-US" sz="8800" cap="small" dirty="0" smtClean="0"/>
              <a:t> </a:t>
            </a:r>
            <a:r>
              <a:rPr lang="en-US" sz="8800" b="1" cap="small" dirty="0"/>
              <a:t>click on </a:t>
            </a:r>
            <a:r>
              <a:rPr lang="en-US" sz="8800" b="1" cap="small" dirty="0" smtClean="0"/>
              <a:t>the   </a:t>
            </a:r>
            <a:r>
              <a:rPr lang="en-US" sz="6000" b="1" cap="small" dirty="0" smtClean="0"/>
              <a:t>    </a:t>
            </a:r>
            <a:r>
              <a:rPr lang="en-US" sz="6000" cap="small" dirty="0" smtClean="0"/>
              <a:t>next </a:t>
            </a:r>
            <a:r>
              <a:rPr lang="en-US" sz="6000" cap="small" dirty="0"/>
              <a:t>to images/graphics </a:t>
            </a:r>
            <a:r>
              <a:rPr lang="en-US" sz="6000" cap="small" dirty="0" smtClean="0"/>
              <a:t>in the sub-topic to </a:t>
            </a:r>
            <a:r>
              <a:rPr lang="en-US" sz="6000" cap="small" dirty="0"/>
              <a:t>learn more about what is shown. The details will </a:t>
            </a:r>
            <a:r>
              <a:rPr lang="en-US" sz="6000" cap="small" dirty="0" smtClean="0"/>
              <a:t>disappear when </a:t>
            </a:r>
            <a:r>
              <a:rPr lang="en-US" sz="6000" cap="small" dirty="0"/>
              <a:t>you </a:t>
            </a:r>
            <a:r>
              <a:rPr lang="en-US" sz="6000" cap="small" dirty="0" smtClean="0"/>
              <a:t>click </a:t>
            </a:r>
            <a:r>
              <a:rPr lang="en-US" sz="6000" cap="small" dirty="0"/>
              <a:t>the “?” again.</a:t>
            </a:r>
            <a:endParaRPr lang="en-US" sz="8800" cap="small" dirty="0"/>
          </a:p>
        </p:txBody>
      </p:sp>
      <p:sp>
        <p:nvSpPr>
          <p:cNvPr id="14" name="TextBox 13"/>
          <p:cNvSpPr txBox="1"/>
          <p:nvPr/>
        </p:nvSpPr>
        <p:spPr>
          <a:xfrm>
            <a:off x="8182028" y="7161838"/>
            <a:ext cx="16502634" cy="296251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cap="small" dirty="0" smtClean="0">
                <a:latin typeface="+mj-lt"/>
              </a:rPr>
              <a:t>For more information on the following, </a:t>
            </a:r>
            <a:r>
              <a:rPr lang="en-US" sz="8000" b="1" cap="small" dirty="0" smtClean="0">
                <a:latin typeface="+mj-lt"/>
              </a:rPr>
              <a:t>please click </a:t>
            </a:r>
            <a:r>
              <a:rPr lang="en-US" sz="4400" b="1" cap="small" dirty="0" smtClean="0">
                <a:latin typeface="+mj-lt"/>
              </a:rPr>
              <a:t>the respective icons or boxes below.</a:t>
            </a:r>
            <a:br>
              <a:rPr lang="en-US" sz="4400" b="1" cap="small" dirty="0" smtClean="0">
                <a:latin typeface="+mj-lt"/>
              </a:rPr>
            </a:br>
            <a:r>
              <a:rPr lang="en-US" sz="4400" b="1" cap="small" dirty="0" smtClean="0">
                <a:latin typeface="+mj-lt"/>
              </a:rPr>
              <a:t>To return to this View, click the home button in the top right corner.</a:t>
            </a:r>
            <a:endParaRPr lang="en-US" sz="4400" b="1" cap="small" dirty="0">
              <a:latin typeface="+mj-lt"/>
            </a:endParaRPr>
          </a:p>
        </p:txBody>
      </p:sp>
      <p:sp>
        <p:nvSpPr>
          <p:cNvPr id="300" name="Cyano - hyperlink">
            <a:hlinkClick r:id="rId6" action="ppaction://hlinksldjump"/>
          </p:cNvPr>
          <p:cNvSpPr/>
          <p:nvPr/>
        </p:nvSpPr>
        <p:spPr>
          <a:xfrm>
            <a:off x="15919231" y="15468275"/>
            <a:ext cx="84519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b="1" cap="small" dirty="0" err="1" smtClean="0">
                <a:solidFill>
                  <a:schemeClr val="accent3"/>
                </a:solidFill>
                <a:latin typeface="+mj-lt"/>
              </a:rPr>
              <a:t>Cyanobacterial</a:t>
            </a:r>
            <a:r>
              <a:rPr lang="de-DE" sz="6600" b="1" cap="small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6600" b="1" cap="small" dirty="0" err="1" smtClean="0">
                <a:solidFill>
                  <a:schemeClr val="accent3"/>
                </a:solidFill>
                <a:latin typeface="+mj-lt"/>
              </a:rPr>
              <a:t>blooms</a:t>
            </a:r>
            <a:r>
              <a:rPr lang="de-DE" sz="6600" b="1" cap="small" dirty="0" smtClean="0">
                <a:solidFill>
                  <a:schemeClr val="accent3"/>
                </a:solidFill>
                <a:latin typeface="+mj-lt"/>
              </a:rPr>
              <a:t>, </a:t>
            </a:r>
            <a:r>
              <a:rPr lang="de-DE" sz="6600" b="1" cap="small" dirty="0" err="1" smtClean="0">
                <a:solidFill>
                  <a:schemeClr val="accent3"/>
                </a:solidFill>
                <a:latin typeface="+mj-lt"/>
              </a:rPr>
              <a:t>bioactive</a:t>
            </a:r>
            <a:r>
              <a:rPr lang="de-DE" sz="6600" b="1" cap="small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6600" b="1" cap="small" dirty="0" err="1" smtClean="0">
                <a:solidFill>
                  <a:schemeClr val="accent3"/>
                </a:solidFill>
                <a:latin typeface="+mj-lt"/>
              </a:rPr>
              <a:t>metabolites</a:t>
            </a:r>
            <a:r>
              <a:rPr lang="de-DE" sz="6600" b="1" cap="small" dirty="0" smtClean="0">
                <a:solidFill>
                  <a:schemeClr val="accent3"/>
                </a:solidFill>
                <a:latin typeface="+mj-lt"/>
              </a:rPr>
              <a:t>, </a:t>
            </a:r>
            <a:r>
              <a:rPr lang="de-DE" sz="6600" b="1" cap="small" dirty="0" err="1" smtClean="0">
                <a:solidFill>
                  <a:schemeClr val="accent3"/>
                </a:solidFill>
                <a:latin typeface="+mj-lt"/>
              </a:rPr>
              <a:t>and</a:t>
            </a:r>
            <a:r>
              <a:rPr lang="de-DE" sz="6600" b="1" cap="small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6600" b="1" cap="small" dirty="0" err="1" smtClean="0">
                <a:solidFill>
                  <a:schemeClr val="accent3"/>
                </a:solidFill>
                <a:latin typeface="+mj-lt"/>
              </a:rPr>
              <a:t>toxins</a:t>
            </a:r>
            <a:endParaRPr lang="de-DE" sz="6600" b="1" cap="small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7" name="Lungs"/>
          <p:cNvGrpSpPr/>
          <p:nvPr/>
        </p:nvGrpSpPr>
        <p:grpSpPr>
          <a:xfrm>
            <a:off x="-174283" y="14925986"/>
            <a:ext cx="13025299" cy="5810677"/>
            <a:chOff x="-174283" y="14925986"/>
            <a:chExt cx="13025299" cy="5810677"/>
          </a:xfrm>
        </p:grpSpPr>
        <p:sp>
          <p:nvSpPr>
            <p:cNvPr id="299" name="Lungs - heading">
              <a:hlinkClick r:id="rId8" action="ppaction://hlinksldjump"/>
            </p:cNvPr>
            <p:cNvSpPr/>
            <p:nvPr/>
          </p:nvSpPr>
          <p:spPr>
            <a:xfrm>
              <a:off x="9443224" y="17742834"/>
              <a:ext cx="340779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6600" b="1" cap="small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The Lungs</a:t>
              </a:r>
              <a:endParaRPr lang="de-DE" sz="6600" b="1" cap="small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302" name="lung - img">
              <a:hlinkClick r:id="rId8" action="ppaction://hlinksldjump"/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7" t="37489" r="29798" b="41001"/>
            <a:stretch/>
          </p:blipFill>
          <p:spPr>
            <a:xfrm>
              <a:off x="-174283" y="14925986"/>
              <a:ext cx="8356311" cy="58106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grpSp>
        <p:nvGrpSpPr>
          <p:cNvPr id="56" name="GIT"/>
          <p:cNvGrpSpPr/>
          <p:nvPr/>
        </p:nvGrpSpPr>
        <p:grpSpPr>
          <a:xfrm>
            <a:off x="1050623" y="21532644"/>
            <a:ext cx="15685373" cy="4660491"/>
            <a:chOff x="1050623" y="21532644"/>
            <a:chExt cx="15685373" cy="4660491"/>
          </a:xfrm>
        </p:grpSpPr>
        <p:sp>
          <p:nvSpPr>
            <p:cNvPr id="298" name="GIT - heading">
              <a:hlinkClick r:id="rId10" action="ppaction://hlinksldjump"/>
            </p:cNvPr>
            <p:cNvSpPr/>
            <p:nvPr/>
          </p:nvSpPr>
          <p:spPr>
            <a:xfrm>
              <a:off x="8435409" y="21930457"/>
              <a:ext cx="830058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cap="small" dirty="0" smtClean="0">
                  <a:solidFill>
                    <a:schemeClr val="accent2"/>
                  </a:solidFill>
                  <a:latin typeface="+mj-lt"/>
                </a:rPr>
                <a:t>Gastrointestinal tract &amp; mucosal immune system</a:t>
              </a:r>
              <a:endParaRPr lang="en-US" sz="6600" b="1" cap="small" dirty="0">
                <a:solidFill>
                  <a:schemeClr val="accent2"/>
                </a:solidFill>
                <a:latin typeface="+mj-lt"/>
              </a:endParaRPr>
            </a:p>
          </p:txBody>
        </p:sp>
        <p:pic>
          <p:nvPicPr>
            <p:cNvPr id="307" name="GIT - img">
              <a:hlinkClick r:id="rId10" action="ppaction://hlinksldjump"/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7" t="61951" r="37437" b="20823"/>
            <a:stretch/>
          </p:blipFill>
          <p:spPr>
            <a:xfrm>
              <a:off x="1050623" y="21532644"/>
              <a:ext cx="5671169" cy="4660491"/>
            </a:xfrm>
            <a:prstGeom prst="rect">
              <a:avLst/>
            </a:prstGeom>
          </p:spPr>
        </p:pic>
      </p:grpSp>
      <p:grpSp>
        <p:nvGrpSpPr>
          <p:cNvPr id="57" name="DNT"/>
          <p:cNvGrpSpPr/>
          <p:nvPr/>
        </p:nvGrpSpPr>
        <p:grpSpPr>
          <a:xfrm>
            <a:off x="1079183" y="6879735"/>
            <a:ext cx="14660623" cy="6876847"/>
            <a:chOff x="1079183" y="6879735"/>
            <a:chExt cx="14660623" cy="6876847"/>
          </a:xfrm>
        </p:grpSpPr>
        <p:sp>
          <p:nvSpPr>
            <p:cNvPr id="296" name="DNT - heading">
              <a:hlinkClick r:id="rId12" action="ppaction://hlinksldjump"/>
            </p:cNvPr>
            <p:cNvSpPr/>
            <p:nvPr/>
          </p:nvSpPr>
          <p:spPr>
            <a:xfrm>
              <a:off x="6777168" y="10617261"/>
              <a:ext cx="8962638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cap="small" dirty="0" smtClean="0">
                  <a:solidFill>
                    <a:srgbClr val="00A4A8"/>
                  </a:solidFill>
                  <a:latin typeface="+mj-lt"/>
                </a:rPr>
                <a:t>(Developmental) Neurotoxicity &amp; Endocrine disruption</a:t>
              </a:r>
              <a:endParaRPr lang="en-US" sz="6600" b="1" cap="small" dirty="0">
                <a:solidFill>
                  <a:srgbClr val="00A4A8"/>
                </a:solidFill>
                <a:latin typeface="+mj-lt"/>
              </a:endParaRPr>
            </a:p>
          </p:txBody>
        </p:sp>
        <p:pic>
          <p:nvPicPr>
            <p:cNvPr id="309" name="brain - img">
              <a:hlinkClick r:id="rId12" action="ppaction://hlinksldjump"/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9" t="7742" r="40178" b="74640"/>
            <a:stretch/>
          </p:blipFill>
          <p:spPr>
            <a:xfrm>
              <a:off x="1079183" y="6879735"/>
              <a:ext cx="5153813" cy="4766011"/>
            </a:xfrm>
            <a:prstGeom prst="rect">
              <a:avLst/>
            </a:prstGeom>
          </p:spPr>
        </p:pic>
      </p:grpSp>
      <p:sp>
        <p:nvSpPr>
          <p:cNvPr id="313" name="Conclusions - heading">
            <a:hlinkClick r:id="rId14" action="ppaction://hlinksldjump"/>
          </p:cNvPr>
          <p:cNvSpPr/>
          <p:nvPr/>
        </p:nvSpPr>
        <p:spPr>
          <a:xfrm>
            <a:off x="16553442" y="21566108"/>
            <a:ext cx="8587053" cy="3185874"/>
          </a:xfrm>
          <a:prstGeom prst="cloudCallout">
            <a:avLst>
              <a:gd name="adj1" fmla="val -50842"/>
              <a:gd name="adj2" fmla="val -69699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3200" b="1" cap="small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6600" b="1" cap="small" dirty="0" smtClean="0">
                <a:solidFill>
                  <a:schemeClr val="bg1"/>
                </a:solidFill>
                <a:latin typeface="+mj-lt"/>
              </a:rPr>
              <a:t>Conclusions</a:t>
            </a:r>
          </a:p>
          <a:p>
            <a:pPr algn="ctr"/>
            <a:endParaRPr lang="en-US" sz="3200" b="1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Highlights - field">
            <a:extLst>
              <a:ext uri="{FF2B5EF4-FFF2-40B4-BE49-F238E27FC236}">
                <a16:creationId xmlns:a16="http://schemas.microsoft.com/office/drawing/2014/main" id="{2786F701-8F8A-4D8C-856D-0BA0016840AF}"/>
              </a:ext>
            </a:extLst>
          </p:cNvPr>
          <p:cNvSpPr>
            <a:spLocks/>
          </p:cNvSpPr>
          <p:nvPr/>
        </p:nvSpPr>
        <p:spPr>
          <a:xfrm>
            <a:off x="26633694" y="6321523"/>
            <a:ext cx="17867106" cy="6305513"/>
          </a:xfrm>
          <a:prstGeom prst="roundRect">
            <a:avLst>
              <a:gd name="adj" fmla="val 7392"/>
            </a:avLst>
          </a:prstGeom>
          <a:solidFill>
            <a:schemeClr val="accent1">
              <a:lumMod val="40000"/>
              <a:lumOff val="60000"/>
              <a:alpha val="2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6000" b="1" dirty="0" smtClean="0">
                <a:solidFill>
                  <a:schemeClr val="accent1"/>
                </a:solidFill>
              </a:rPr>
              <a:t>Hazard assessment </a:t>
            </a:r>
            <a:r>
              <a:rPr lang="en-US" sz="5400" dirty="0" smtClean="0">
                <a:solidFill>
                  <a:schemeClr val="accent1"/>
                </a:solidFill>
              </a:rPr>
              <a:t>of cyanobacterial metabolites towards: </a:t>
            </a:r>
          </a:p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1"/>
                </a:solidFill>
              </a:rPr>
              <a:t>The </a:t>
            </a:r>
            <a:r>
              <a:rPr lang="en-US" sz="5400" b="1" dirty="0" smtClean="0">
                <a:solidFill>
                  <a:schemeClr val="accent1"/>
                </a:solidFill>
              </a:rPr>
              <a:t>lungs</a:t>
            </a:r>
            <a:r>
              <a:rPr lang="en-US" sz="5400" dirty="0" smtClean="0">
                <a:solidFill>
                  <a:schemeClr val="accent1"/>
                </a:solidFill>
              </a:rPr>
              <a:t> and respiratory tract</a:t>
            </a:r>
          </a:p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1"/>
                </a:solidFill>
              </a:rPr>
              <a:t>The </a:t>
            </a:r>
            <a:r>
              <a:rPr lang="en-US" sz="5400" b="1" dirty="0" smtClean="0">
                <a:solidFill>
                  <a:schemeClr val="accent1"/>
                </a:solidFill>
              </a:rPr>
              <a:t>gastrointestinal tract </a:t>
            </a:r>
            <a:r>
              <a:rPr lang="en-US" sz="5400" dirty="0" smtClean="0">
                <a:solidFill>
                  <a:schemeClr val="accent1"/>
                </a:solidFill>
              </a:rPr>
              <a:t>and innate immune system</a:t>
            </a:r>
          </a:p>
          <a:p>
            <a:pPr marL="1143000" indent="-1143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1"/>
                </a:solidFill>
              </a:rPr>
              <a:t>The development of the </a:t>
            </a:r>
            <a:r>
              <a:rPr lang="en-US" sz="5400" b="1" dirty="0" smtClean="0">
                <a:solidFill>
                  <a:schemeClr val="accent1"/>
                </a:solidFill>
              </a:rPr>
              <a:t>nervous system</a:t>
            </a:r>
          </a:p>
          <a:p>
            <a:pPr>
              <a:spcAft>
                <a:spcPts val="1200"/>
              </a:spcAft>
            </a:pPr>
            <a:r>
              <a:rPr lang="en-US" sz="6000" b="1" dirty="0" smtClean="0">
                <a:solidFill>
                  <a:schemeClr val="accent1"/>
                </a:solidFill>
              </a:rPr>
              <a:t>Risk assessment </a:t>
            </a:r>
            <a:r>
              <a:rPr lang="en-US" sz="5400" dirty="0" smtClean="0">
                <a:solidFill>
                  <a:schemeClr val="accent1"/>
                </a:solidFill>
              </a:rPr>
              <a:t>for selected scenarios based on the characterized hazards</a:t>
            </a:r>
          </a:p>
        </p:txBody>
      </p:sp>
      <p:sp>
        <p:nvSpPr>
          <p:cNvPr id="28" name="highlights - heading"/>
          <p:cNvSpPr txBox="1"/>
          <p:nvPr/>
        </p:nvSpPr>
        <p:spPr>
          <a:xfrm>
            <a:off x="26633694" y="4683137"/>
            <a:ext cx="4873555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103" b="1" cap="small" dirty="0" err="1" smtClean="0">
                <a:solidFill>
                  <a:schemeClr val="accent1"/>
                </a:solidFill>
                <a:latin typeface="+mj-lt"/>
              </a:rPr>
              <a:t>Aims</a:t>
            </a:r>
            <a:endParaRPr lang="de-DE" sz="9103" b="1" cap="small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rigger - Inhal CYN BF"/>
          <p:cNvSpPr txBox="1"/>
          <p:nvPr/>
        </p:nvSpPr>
        <p:spPr>
          <a:xfrm>
            <a:off x="34235029" y="2343591"/>
            <a:ext cx="970301" cy="129319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7200" b="1" dirty="0"/>
              <a:t>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008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48168437" y="-29453"/>
            <a:ext cx="2992909" cy="2813739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trigger group CYN"/>
          <p:cNvGrpSpPr/>
          <p:nvPr/>
        </p:nvGrpSpPr>
        <p:grpSpPr>
          <a:xfrm>
            <a:off x="14699000" y="1907781"/>
            <a:ext cx="9350509" cy="6794867"/>
            <a:chOff x="14699000" y="1907781"/>
            <a:chExt cx="9350509" cy="6794867"/>
          </a:xfrm>
        </p:grpSpPr>
        <p:grpSp>
          <p:nvGrpSpPr>
            <p:cNvPr id="4" name="CYN structure">
              <a:extLst>
                <a:ext uri="{FF2B5EF4-FFF2-40B4-BE49-F238E27FC236}">
                  <a16:creationId xmlns:a16="http://schemas.microsoft.com/office/drawing/2014/main" id="{845FD34D-6255-4EF7-BD1E-3A2FE7C0B3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699000" y="3133028"/>
              <a:ext cx="9350509" cy="5569620"/>
              <a:chOff x="1944958" y="5385576"/>
              <a:chExt cx="3360662" cy="1663638"/>
            </a:xfrm>
          </p:grpSpPr>
          <p:sp>
            <p:nvSpPr>
              <p:cNvPr id="5" name="object 59">
                <a:extLst>
                  <a:ext uri="{FF2B5EF4-FFF2-40B4-BE49-F238E27FC236}">
                    <a16:creationId xmlns:a16="http://schemas.microsoft.com/office/drawing/2014/main" id="{80F0FEE6-02B9-4144-8F89-01C46273C0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84768" y="5385576"/>
                <a:ext cx="2881042" cy="141754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000"/>
              </a:p>
            </p:txBody>
          </p:sp>
          <p:sp>
            <p:nvSpPr>
              <p:cNvPr id="6" name="object 60">
                <a:extLst>
                  <a:ext uri="{FF2B5EF4-FFF2-40B4-BE49-F238E27FC236}">
                    <a16:creationId xmlns:a16="http://schemas.microsoft.com/office/drawing/2014/main" id="{23519969-1A3F-454A-A845-7578B2FC8F04}"/>
                  </a:ext>
                </a:extLst>
              </p:cNvPr>
              <p:cNvSpPr txBox="1"/>
              <p:nvPr/>
            </p:nvSpPr>
            <p:spPr>
              <a:xfrm>
                <a:off x="1944958" y="6773417"/>
                <a:ext cx="3360662" cy="2757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5231" algn="ctr"/>
                <a:r>
                  <a:rPr sz="6000" b="1" spc="-34" dirty="0" err="1">
                    <a:latin typeface="Calibri"/>
                    <a:cs typeface="Calibri"/>
                  </a:rPr>
                  <a:t>Cylindrospermopsin</a:t>
                </a:r>
                <a:r>
                  <a:rPr lang="de-DE" sz="6000" b="1" spc="-34" dirty="0">
                    <a:latin typeface="Calibri"/>
                    <a:cs typeface="Calibri"/>
                  </a:rPr>
                  <a:t> (CYN)</a:t>
                </a:r>
                <a:endParaRPr sz="60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trigger - CYN"/>
            <p:cNvSpPr txBox="1"/>
            <p:nvPr/>
          </p:nvSpPr>
          <p:spPr>
            <a:xfrm>
              <a:off x="18516659" y="1907781"/>
              <a:ext cx="1447116" cy="196825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1379" b="1" dirty="0"/>
                <a:t>?</a:t>
              </a:r>
              <a:endParaRPr lang="en-US" sz="11379" b="1" dirty="0"/>
            </a:p>
          </p:txBody>
        </p:sp>
      </p:grpSp>
      <p:grpSp>
        <p:nvGrpSpPr>
          <p:cNvPr id="12" name="trigger group MCs"/>
          <p:cNvGrpSpPr/>
          <p:nvPr/>
        </p:nvGrpSpPr>
        <p:grpSpPr>
          <a:xfrm>
            <a:off x="24201110" y="586281"/>
            <a:ext cx="12642844" cy="8116367"/>
            <a:chOff x="24201110" y="586281"/>
            <a:chExt cx="12642844" cy="8116367"/>
          </a:xfrm>
        </p:grpSpPr>
        <p:grpSp>
          <p:nvGrpSpPr>
            <p:cNvPr id="19" name="MCLR structure"/>
            <p:cNvGrpSpPr/>
            <p:nvPr/>
          </p:nvGrpSpPr>
          <p:grpSpPr>
            <a:xfrm>
              <a:off x="24201110" y="832053"/>
              <a:ext cx="12642844" cy="7870595"/>
              <a:chOff x="13883469" y="5219136"/>
              <a:chExt cx="4444358" cy="276676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83469" y="5219136"/>
                <a:ext cx="4444358" cy="2486062"/>
              </a:xfrm>
              <a:prstGeom prst="rect">
                <a:avLst/>
              </a:prstGeom>
            </p:spPr>
          </p:pic>
          <p:sp>
            <p:nvSpPr>
              <p:cNvPr id="21" name="object 60">
                <a:extLst>
                  <a:ext uri="{FF2B5EF4-FFF2-40B4-BE49-F238E27FC236}">
                    <a16:creationId xmlns:a16="http://schemas.microsoft.com/office/drawing/2014/main" id="{23519969-1A3F-454A-A845-7578B2FC8F04}"/>
                  </a:ext>
                </a:extLst>
              </p:cNvPr>
              <p:cNvSpPr txBox="1"/>
              <p:nvPr/>
            </p:nvSpPr>
            <p:spPr>
              <a:xfrm>
                <a:off x="14688947" y="7661318"/>
                <a:ext cx="2833402" cy="3245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5231" algn="ctr"/>
                <a:r>
                  <a:rPr lang="de-DE" sz="6000" b="1" spc="-34" dirty="0" err="1">
                    <a:latin typeface="Calibri"/>
                    <a:cs typeface="Calibri"/>
                  </a:rPr>
                  <a:t>Microcystin</a:t>
                </a:r>
                <a:r>
                  <a:rPr lang="de-DE" sz="6000" b="1" spc="-34" dirty="0">
                    <a:latin typeface="Calibri"/>
                    <a:cs typeface="Calibri"/>
                  </a:rPr>
                  <a:t>-LR (MCLR)</a:t>
                </a:r>
                <a:endParaRPr sz="60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7" name="trigger - MCLR"/>
            <p:cNvSpPr txBox="1"/>
            <p:nvPr/>
          </p:nvSpPr>
          <p:spPr>
            <a:xfrm>
              <a:off x="27467861" y="586281"/>
              <a:ext cx="1447116" cy="196825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1379" b="1" dirty="0"/>
                <a:t>?</a:t>
              </a:r>
              <a:endParaRPr lang="en-US" sz="11379" b="1" dirty="0"/>
            </a:p>
          </p:txBody>
        </p:sp>
      </p:grpSp>
      <p:grpSp>
        <p:nvGrpSpPr>
          <p:cNvPr id="13" name="trigger group RA"/>
          <p:cNvGrpSpPr/>
          <p:nvPr/>
        </p:nvGrpSpPr>
        <p:grpSpPr>
          <a:xfrm>
            <a:off x="38029532" y="3102348"/>
            <a:ext cx="10495586" cy="5600305"/>
            <a:chOff x="38029532" y="3102348"/>
            <a:chExt cx="10495586" cy="5600305"/>
          </a:xfrm>
        </p:grpSpPr>
        <p:grpSp>
          <p:nvGrpSpPr>
            <p:cNvPr id="22" name="ATRA - structure"/>
            <p:cNvGrpSpPr/>
            <p:nvPr/>
          </p:nvGrpSpPr>
          <p:grpSpPr>
            <a:xfrm>
              <a:off x="38029532" y="4426506"/>
              <a:ext cx="10495586" cy="4276147"/>
              <a:chOff x="7502026" y="37234772"/>
              <a:chExt cx="2709135" cy="1053535"/>
            </a:xfrm>
          </p:grpSpPr>
          <p:pic>
            <p:nvPicPr>
              <p:cNvPr id="23" name="Graphic 142">
                <a:extLst>
                  <a:ext uri="{FF2B5EF4-FFF2-40B4-BE49-F238E27FC236}">
                    <a16:creationId xmlns:a16="http://schemas.microsoft.com/office/drawing/2014/main" id="{2C1E603F-41B1-4DFC-8F1B-86F9F9BD5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>
                <a:off x="7502026" y="37234772"/>
                <a:ext cx="2709135" cy="83089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039BC1-1BB7-401C-B887-3BC142E9BF77}"/>
                  </a:ext>
                </a:extLst>
              </p:cNvPr>
              <p:cNvSpPr txBox="1"/>
              <p:nvPr/>
            </p:nvSpPr>
            <p:spPr>
              <a:xfrm>
                <a:off x="7608105" y="38038073"/>
                <a:ext cx="2496978" cy="25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b="1" dirty="0">
                    <a:latin typeface="Arial Narrow" panose="020B0606020202030204" pitchFamily="34" charset="0"/>
                  </a:rPr>
                  <a:t>All-</a:t>
                </a:r>
                <a:r>
                  <a:rPr lang="en-GB" sz="6000" b="1" i="1" dirty="0">
                    <a:latin typeface="Arial Narrow" panose="020B0606020202030204" pitchFamily="34" charset="0"/>
                  </a:rPr>
                  <a:t>trans </a:t>
                </a:r>
                <a:r>
                  <a:rPr lang="en-GB" sz="6000" b="1" dirty="0">
                    <a:latin typeface="Arial Narrow" panose="020B0606020202030204" pitchFamily="34" charset="0"/>
                  </a:rPr>
                  <a:t>retinoic acid (</a:t>
                </a:r>
                <a:r>
                  <a:rPr lang="en-GB" sz="6000" b="1" dirty="0" err="1">
                    <a:latin typeface="Arial Narrow" panose="020B0606020202030204" pitchFamily="34" charset="0"/>
                  </a:rPr>
                  <a:t>atRA</a:t>
                </a:r>
                <a:r>
                  <a:rPr lang="en-GB" sz="6000" b="1" dirty="0">
                    <a:latin typeface="Arial Narrow" panose="020B0606020202030204" pitchFamily="34" charset="0"/>
                  </a:rPr>
                  <a:t>)</a:t>
                </a:r>
              </a:p>
            </p:txBody>
          </p:sp>
        </p:grpSp>
        <p:sp>
          <p:nvSpPr>
            <p:cNvPr id="28" name="trigger - atRA"/>
            <p:cNvSpPr txBox="1"/>
            <p:nvPr/>
          </p:nvSpPr>
          <p:spPr>
            <a:xfrm>
              <a:off x="42864922" y="3102348"/>
              <a:ext cx="1447116" cy="196825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1379" b="1" dirty="0"/>
                <a:t>?</a:t>
              </a:r>
              <a:endParaRPr lang="en-US" sz="11379" b="1" dirty="0"/>
            </a:p>
          </p:txBody>
        </p:sp>
      </p:grpSp>
      <p:grpSp>
        <p:nvGrpSpPr>
          <p:cNvPr id="67" name="CYN - group"/>
          <p:cNvGrpSpPr/>
          <p:nvPr/>
        </p:nvGrpSpPr>
        <p:grpSpPr>
          <a:xfrm>
            <a:off x="1243326" y="10411320"/>
            <a:ext cx="48421565" cy="17297449"/>
            <a:chOff x="1442031" y="30112294"/>
            <a:chExt cx="48421565" cy="17297449"/>
          </a:xfrm>
        </p:grpSpPr>
        <p:sp>
          <p:nvSpPr>
            <p:cNvPr id="32" name="Zaoblený obdélník 5">
              <a:extLst>
                <a:ext uri="{FF2B5EF4-FFF2-40B4-BE49-F238E27FC236}">
                  <a16:creationId xmlns:a16="http://schemas.microsoft.com/office/drawing/2014/main" id="{2786F701-8F8A-4D8C-856D-0BA001684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2031" y="31707053"/>
              <a:ext cx="48421565" cy="15702690"/>
            </a:xfrm>
            <a:prstGeom prst="roundRect">
              <a:avLst>
                <a:gd name="adj" fmla="val 2779"/>
              </a:avLst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7068" dirty="0"/>
            </a:p>
          </p:txBody>
        </p:sp>
        <p:sp>
          <p:nvSpPr>
            <p:cNvPr id="33" name="background - text">
              <a:extLst>
                <a:ext uri="{FF2B5EF4-FFF2-40B4-BE49-F238E27FC236}">
                  <a16:creationId xmlns:a16="http://schemas.microsoft.com/office/drawing/2014/main" id="{92ADCE59-DE0A-44D7-9810-B2886E0E040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90561" y="33602746"/>
              <a:ext cx="18867248" cy="113266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09650" marR="18095" indent="-764419" algn="just">
                <a:spcBef>
                  <a:spcPts val="2014"/>
                </a:spcBef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b="1" spc="26" dirty="0" smtClean="0">
                  <a:latin typeface="Calibri"/>
                  <a:cs typeface="Calibri"/>
                </a:rPr>
                <a:t>Invasive </a:t>
              </a:r>
              <a:r>
                <a:rPr lang="en-US" sz="5689" b="1" spc="26" dirty="0">
                  <a:latin typeface="Calibri"/>
                  <a:cs typeface="Calibri"/>
                </a:rPr>
                <a:t>species</a:t>
              </a:r>
              <a:r>
                <a:rPr lang="en-US" sz="5689" spc="26" dirty="0">
                  <a:latin typeface="Calibri"/>
                  <a:cs typeface="Calibri"/>
                </a:rPr>
                <a:t>: Formerly considered as limited to tropical habitats, CYN is recently detected more often in temperate climates, posing a hazard to drinking water </a:t>
              </a:r>
              <a:r>
                <a:rPr lang="en-US" sz="5689" spc="26" dirty="0" smtClean="0">
                  <a:latin typeface="Calibri"/>
                  <a:cs typeface="Calibri"/>
                </a:rPr>
                <a:t>safety</a:t>
              </a:r>
            </a:p>
            <a:p>
              <a:pPr marL="809650" marR="18095" indent="-764419" algn="just">
                <a:spcBef>
                  <a:spcPts val="2014"/>
                </a:spcBef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smtClean="0">
                  <a:cs typeface="Calibri"/>
                </a:rPr>
                <a:t>The </a:t>
              </a:r>
              <a:r>
                <a:rPr lang="en-US" sz="5689" dirty="0">
                  <a:cs typeface="Calibri"/>
                </a:rPr>
                <a:t>cyanobacterial </a:t>
              </a:r>
              <a:r>
                <a:rPr lang="en-US" sz="5689" spc="-34" dirty="0">
                  <a:cs typeface="Calibri"/>
                </a:rPr>
                <a:t>toxin </a:t>
              </a:r>
              <a:r>
                <a:rPr lang="en-US" sz="5689" b="1" dirty="0" err="1">
                  <a:cs typeface="Calibri"/>
                </a:rPr>
                <a:t>cylindrospermopsin</a:t>
              </a:r>
              <a:r>
                <a:rPr lang="en-US" sz="5689" b="1" dirty="0">
                  <a:cs typeface="Calibri"/>
                </a:rPr>
                <a:t> </a:t>
              </a:r>
              <a:r>
                <a:rPr lang="en-US" sz="5689" dirty="0">
                  <a:cs typeface="Calibri"/>
                </a:rPr>
                <a:t>(CYN) is  detected in the </a:t>
              </a:r>
              <a:r>
                <a:rPr lang="en-US" sz="5689" spc="-17" dirty="0">
                  <a:cs typeface="Calibri"/>
                </a:rPr>
                <a:t>environment </a:t>
              </a:r>
              <a:r>
                <a:rPr lang="en-US" sz="5689" spc="17" dirty="0">
                  <a:cs typeface="Calibri"/>
                </a:rPr>
                <a:t>with </a:t>
              </a:r>
              <a:r>
                <a:rPr lang="en-US" sz="5689" dirty="0">
                  <a:cs typeface="Calibri"/>
                </a:rPr>
                <a:t>increasing </a:t>
              </a:r>
              <a:r>
                <a:rPr lang="en-US" sz="5689" spc="-34" dirty="0">
                  <a:cs typeface="Calibri"/>
                </a:rPr>
                <a:t>frequency,  </a:t>
              </a:r>
              <a:r>
                <a:rPr lang="en-US" sz="5689" dirty="0">
                  <a:cs typeface="Calibri"/>
                </a:rPr>
                <a:t>driving scientific </a:t>
              </a:r>
              <a:r>
                <a:rPr lang="en-US" sz="5689" spc="-34" dirty="0">
                  <a:cs typeface="Calibri"/>
                </a:rPr>
                <a:t>effort </a:t>
              </a:r>
              <a:r>
                <a:rPr lang="en-US" sz="5689" spc="-17" dirty="0">
                  <a:cs typeface="Calibri"/>
                </a:rPr>
                <a:t>to </a:t>
              </a:r>
              <a:r>
                <a:rPr lang="en-US" sz="5689" spc="17" dirty="0">
                  <a:cs typeface="Calibri"/>
                </a:rPr>
                <a:t>asses </a:t>
              </a:r>
              <a:r>
                <a:rPr lang="en-US" sz="5689" dirty="0">
                  <a:cs typeface="Calibri"/>
                </a:rPr>
                <a:t>emerging health risks </a:t>
              </a:r>
              <a:r>
                <a:rPr lang="en-US" sz="5689" spc="-17" dirty="0">
                  <a:cs typeface="Calibri"/>
                </a:rPr>
                <a:t>from </a:t>
              </a:r>
              <a:r>
                <a:rPr lang="en-US" sz="5689" dirty="0">
                  <a:cs typeface="Calibri"/>
                </a:rPr>
                <a:t>CYN </a:t>
              </a:r>
              <a:r>
                <a:rPr lang="en-US" sz="5689" spc="-17" dirty="0">
                  <a:cs typeface="Calibri"/>
                </a:rPr>
                <a:t>producing</a:t>
              </a:r>
              <a:r>
                <a:rPr lang="en-US" sz="5689" spc="-88" dirty="0">
                  <a:cs typeface="Calibri"/>
                </a:rPr>
                <a:t> </a:t>
              </a:r>
              <a:r>
                <a:rPr lang="en-US" sz="5689" spc="17" dirty="0" smtClean="0">
                  <a:cs typeface="Calibri"/>
                </a:rPr>
                <a:t>blooms</a:t>
              </a:r>
              <a:endParaRPr sz="5689" dirty="0">
                <a:latin typeface="Calibri"/>
                <a:cs typeface="Calibri"/>
              </a:endParaRPr>
            </a:p>
            <a:p>
              <a:pPr marL="809650" marR="18095" indent="-764419" algn="just">
                <a:spcBef>
                  <a:spcPts val="2014"/>
                </a:spcBef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sz="5689" dirty="0">
                  <a:latin typeface="Calibri"/>
                  <a:cs typeface="Calibri"/>
                </a:rPr>
                <a:t>Exposure </a:t>
              </a:r>
              <a:r>
                <a:rPr sz="5689" spc="-17" dirty="0">
                  <a:latin typeface="Calibri"/>
                  <a:cs typeface="Calibri"/>
                </a:rPr>
                <a:t>to </a:t>
              </a:r>
              <a:r>
                <a:rPr sz="5689" dirty="0">
                  <a:latin typeface="Calibri"/>
                  <a:cs typeface="Calibri"/>
                </a:rPr>
                <a:t>CYN occurs predominantly </a:t>
              </a:r>
              <a:r>
                <a:rPr sz="5689" spc="-74" dirty="0">
                  <a:latin typeface="Calibri"/>
                  <a:cs typeface="Calibri"/>
                </a:rPr>
                <a:t>orally, </a:t>
              </a:r>
              <a:r>
                <a:rPr sz="5689" dirty="0">
                  <a:latin typeface="Calibri"/>
                  <a:cs typeface="Calibri"/>
                </a:rPr>
                <a:t>resulting in  </a:t>
              </a:r>
              <a:r>
                <a:rPr sz="5689" spc="-34" dirty="0">
                  <a:latin typeface="Calibri"/>
                  <a:cs typeface="Calibri"/>
                </a:rPr>
                <a:t>hepatotoxicity. </a:t>
              </a:r>
              <a:r>
                <a:rPr sz="5689" dirty="0">
                  <a:latin typeface="Calibri"/>
                  <a:cs typeface="Calibri"/>
                </a:rPr>
                <a:t>Nevertheless, </a:t>
              </a:r>
              <a:r>
                <a:rPr sz="5689" b="1" spc="-17" dirty="0">
                  <a:latin typeface="Calibri"/>
                  <a:cs typeface="Calibri"/>
                </a:rPr>
                <a:t>extrahepatic </a:t>
              </a:r>
              <a:r>
                <a:rPr sz="5689" b="1" dirty="0">
                  <a:latin typeface="Calibri"/>
                  <a:cs typeface="Calibri"/>
                </a:rPr>
                <a:t>manifestations </a:t>
              </a:r>
              <a:r>
                <a:rPr sz="5689" spc="17" dirty="0">
                  <a:latin typeface="Calibri"/>
                  <a:cs typeface="Calibri"/>
                </a:rPr>
                <a:t>of  </a:t>
              </a:r>
              <a:r>
                <a:rPr sz="5689" spc="-17" dirty="0">
                  <a:latin typeface="Calibri"/>
                  <a:cs typeface="Calibri"/>
                </a:rPr>
                <a:t>toxicity have </a:t>
              </a:r>
              <a:r>
                <a:rPr sz="5689" dirty="0">
                  <a:latin typeface="Calibri"/>
                  <a:cs typeface="Calibri"/>
                </a:rPr>
                <a:t>been </a:t>
              </a:r>
              <a:r>
                <a:rPr sz="5689" dirty="0" smtClean="0">
                  <a:latin typeface="Calibri"/>
                  <a:cs typeface="Calibri"/>
                </a:rPr>
                <a:t>reported. </a:t>
              </a:r>
              <a:r>
                <a:rPr sz="5689" dirty="0">
                  <a:latin typeface="Calibri"/>
                  <a:cs typeface="Calibri"/>
                </a:rPr>
                <a:t>Furthermore, cyanobacterial  </a:t>
              </a:r>
              <a:r>
                <a:rPr sz="5689" spc="-17" dirty="0">
                  <a:latin typeface="Calibri"/>
                  <a:cs typeface="Calibri"/>
                </a:rPr>
                <a:t>toxins have </a:t>
              </a:r>
              <a:r>
                <a:rPr sz="5689" dirty="0">
                  <a:latin typeface="Calibri"/>
                  <a:cs typeface="Calibri"/>
                </a:rPr>
                <a:t>been detected in aerosols </a:t>
              </a:r>
              <a:r>
                <a:rPr sz="5689" spc="17" dirty="0">
                  <a:latin typeface="Calibri"/>
                  <a:cs typeface="Calibri"/>
                </a:rPr>
                <a:t>and </a:t>
              </a:r>
              <a:r>
                <a:rPr sz="5689" dirty="0">
                  <a:latin typeface="Calibri"/>
                  <a:cs typeface="Calibri"/>
                </a:rPr>
                <a:t>dust particles,  suggesting potential </a:t>
              </a:r>
              <a:r>
                <a:rPr sz="5689" spc="-34" dirty="0">
                  <a:latin typeface="Calibri"/>
                  <a:cs typeface="Calibri"/>
                </a:rPr>
                <a:t>toxic </a:t>
              </a:r>
              <a:r>
                <a:rPr sz="5689" spc="-17" dirty="0">
                  <a:latin typeface="Calibri"/>
                  <a:cs typeface="Calibri"/>
                </a:rPr>
                <a:t>effects </a:t>
              </a:r>
              <a:r>
                <a:rPr sz="5689" dirty="0">
                  <a:latin typeface="Calibri"/>
                  <a:cs typeface="Calibri"/>
                </a:rPr>
                <a:t>in </a:t>
              </a:r>
              <a:r>
                <a:rPr sz="5689" spc="17" dirty="0">
                  <a:latin typeface="Calibri"/>
                  <a:cs typeface="Calibri"/>
                </a:rPr>
                <a:t>the </a:t>
              </a:r>
              <a:r>
                <a:rPr sz="5689" spc="-17" dirty="0">
                  <a:latin typeface="Calibri"/>
                  <a:cs typeface="Calibri"/>
                </a:rPr>
                <a:t>respiratory</a:t>
              </a:r>
              <a:r>
                <a:rPr sz="5689" spc="230" dirty="0">
                  <a:latin typeface="Calibri"/>
                  <a:cs typeface="Calibri"/>
                </a:rPr>
                <a:t> </a:t>
              </a:r>
              <a:r>
                <a:rPr sz="5689" dirty="0" err="1" smtClean="0">
                  <a:latin typeface="Calibri"/>
                  <a:cs typeface="Calibri"/>
                </a:rPr>
                <a:t>trac</a:t>
              </a:r>
              <a:r>
                <a:rPr lang="de-DE" sz="5689" dirty="0" smtClean="0">
                  <a:latin typeface="Calibri"/>
                  <a:cs typeface="Calibri"/>
                </a:rPr>
                <a:t>t</a:t>
              </a:r>
              <a:endParaRPr sz="5689" dirty="0">
                <a:latin typeface="Calibri"/>
                <a:cs typeface="Calibri"/>
              </a:endParaRPr>
            </a:p>
          </p:txBody>
        </p:sp>
        <p:grpSp>
          <p:nvGrpSpPr>
            <p:cNvPr id="34" name="Map - tropic-temperate">
              <a:extLst>
                <a:ext uri="{FF2B5EF4-FFF2-40B4-BE49-F238E27FC236}">
                  <a16:creationId xmlns:a16="http://schemas.microsoft.com/office/drawing/2014/main" id="{879C2A8F-BC92-457D-BF1E-B51FA1AE27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61309" y="33626692"/>
              <a:ext cx="26345693" cy="11942929"/>
              <a:chOff x="302577" y="5072950"/>
              <a:chExt cx="4512473" cy="2272250"/>
            </a:xfrm>
          </p:grpSpPr>
          <p:pic>
            <p:nvPicPr>
              <p:cNvPr id="36" name="Obrázek 100">
                <a:extLst>
                  <a:ext uri="{FF2B5EF4-FFF2-40B4-BE49-F238E27FC236}">
                    <a16:creationId xmlns:a16="http://schemas.microsoft.com/office/drawing/2014/main" id="{091DEDE4-7F3A-40A5-A51A-6F6CF88AF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duotone>
                  <a:prstClr val="black"/>
                  <a:schemeClr val="bg1">
                    <a:lumMod val="5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577" y="5072950"/>
                <a:ext cx="4442688" cy="2272250"/>
              </a:xfrm>
              <a:prstGeom prst="rect">
                <a:avLst/>
              </a:prstGeom>
            </p:spPr>
          </p:pic>
          <p:sp>
            <p:nvSpPr>
              <p:cNvPr id="37" name="Ovál 101">
                <a:extLst>
                  <a:ext uri="{FF2B5EF4-FFF2-40B4-BE49-F238E27FC236}">
                    <a16:creationId xmlns:a16="http://schemas.microsoft.com/office/drawing/2014/main" id="{74357A09-53DE-42CC-A34E-6F2992FEF927}"/>
                  </a:ext>
                </a:extLst>
              </p:cNvPr>
              <p:cNvSpPr/>
              <p:nvPr/>
            </p:nvSpPr>
            <p:spPr>
              <a:xfrm>
                <a:off x="3222846" y="5926467"/>
                <a:ext cx="1592204" cy="1040295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7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ál 102">
                <a:extLst>
                  <a:ext uri="{FF2B5EF4-FFF2-40B4-BE49-F238E27FC236}">
                    <a16:creationId xmlns:a16="http://schemas.microsoft.com/office/drawing/2014/main" id="{A387644B-B530-47BB-BF45-2984D4B1E4B0}"/>
                  </a:ext>
                </a:extLst>
              </p:cNvPr>
              <p:cNvSpPr/>
              <p:nvPr/>
            </p:nvSpPr>
            <p:spPr>
              <a:xfrm>
                <a:off x="711201" y="6087593"/>
                <a:ext cx="1116420" cy="651332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7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ál 103">
                <a:extLst>
                  <a:ext uri="{FF2B5EF4-FFF2-40B4-BE49-F238E27FC236}">
                    <a16:creationId xmlns:a16="http://schemas.microsoft.com/office/drawing/2014/main" id="{28D067B0-F49B-4709-B0E7-5FE4F67993D5}"/>
                  </a:ext>
                </a:extLst>
              </p:cNvPr>
              <p:cNvSpPr/>
              <p:nvPr/>
            </p:nvSpPr>
            <p:spPr>
              <a:xfrm>
                <a:off x="387835" y="5366953"/>
                <a:ext cx="2964829" cy="660860"/>
              </a:xfrm>
              <a:prstGeom prst="ellipse">
                <a:avLst/>
              </a:pr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temperate</a:t>
                </a:r>
                <a:endParaRPr lang="cs-CZ" sz="115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Oblouk 106">
                <a:extLst>
                  <a:ext uri="{FF2B5EF4-FFF2-40B4-BE49-F238E27FC236}">
                    <a16:creationId xmlns:a16="http://schemas.microsoft.com/office/drawing/2014/main" id="{863B3A4B-0844-492D-9D21-85708AF3BD8C}"/>
                  </a:ext>
                </a:extLst>
              </p:cNvPr>
              <p:cNvSpPr/>
              <p:nvPr/>
            </p:nvSpPr>
            <p:spPr>
              <a:xfrm rot="3908302">
                <a:off x="2401600" y="5570243"/>
                <a:ext cx="1188000" cy="1080000"/>
              </a:xfrm>
              <a:prstGeom prst="arc">
                <a:avLst>
                  <a:gd name="adj1" fmla="val 11010933"/>
                  <a:gd name="adj2" fmla="val 2850981"/>
                </a:avLst>
              </a:prstGeom>
              <a:ln w="76200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7000"/>
              </a:p>
            </p:txBody>
          </p:sp>
          <p:sp>
            <p:nvSpPr>
              <p:cNvPr id="41" name="Oblouk 107">
                <a:extLst>
                  <a:ext uri="{FF2B5EF4-FFF2-40B4-BE49-F238E27FC236}">
                    <a16:creationId xmlns:a16="http://schemas.microsoft.com/office/drawing/2014/main" id="{6C88081E-CE39-4D09-B50A-9A66F2A44FB3}"/>
                  </a:ext>
                </a:extLst>
              </p:cNvPr>
              <p:cNvSpPr/>
              <p:nvPr/>
            </p:nvSpPr>
            <p:spPr>
              <a:xfrm rot="19220934" flipH="1">
                <a:off x="1137037" y="5176148"/>
                <a:ext cx="1368000" cy="1504800"/>
              </a:xfrm>
              <a:prstGeom prst="arc">
                <a:avLst>
                  <a:gd name="adj1" fmla="val 18671185"/>
                  <a:gd name="adj2" fmla="val 4467744"/>
                </a:avLst>
              </a:prstGeom>
              <a:ln w="76200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7000"/>
              </a:p>
            </p:txBody>
          </p:sp>
          <p:sp>
            <p:nvSpPr>
              <p:cNvPr id="42" name="TextovéPole 108">
                <a:extLst>
                  <a:ext uri="{FF2B5EF4-FFF2-40B4-BE49-F238E27FC236}">
                    <a16:creationId xmlns:a16="http://schemas.microsoft.com/office/drawing/2014/main" id="{2F2AC8A4-BA16-4E73-A7A9-3E5493F00A4D}"/>
                  </a:ext>
                </a:extLst>
              </p:cNvPr>
              <p:cNvSpPr txBox="1"/>
              <p:nvPr/>
            </p:nvSpPr>
            <p:spPr>
              <a:xfrm>
                <a:off x="1783816" y="6336430"/>
                <a:ext cx="1306813" cy="35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5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tropic</a:t>
                </a:r>
                <a:endParaRPr lang="cs-CZ" sz="115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" name="Background - heading"/>
            <p:cNvSpPr/>
            <p:nvPr/>
          </p:nvSpPr>
          <p:spPr>
            <a:xfrm>
              <a:off x="1442034" y="30112294"/>
              <a:ext cx="19805422" cy="1493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9103" dirty="0" err="1" smtClean="0">
                  <a:solidFill>
                    <a:schemeClr val="accent3"/>
                  </a:solidFill>
                  <a:latin typeface="Muni Bold" panose="00000500000000000000" pitchFamily="50" charset="-18"/>
                </a:rPr>
                <a:t>Cylindrospermopsin</a:t>
              </a:r>
              <a:r>
                <a:rPr lang="de-DE" sz="9103" dirty="0" smtClean="0">
                  <a:solidFill>
                    <a:schemeClr val="accent3"/>
                  </a:solidFill>
                  <a:latin typeface="Muni Bold" panose="00000500000000000000" pitchFamily="50" charset="-18"/>
                </a:rPr>
                <a:t> (CYN)</a:t>
              </a:r>
              <a:endParaRPr lang="de-DE" sz="9103" dirty="0">
                <a:solidFill>
                  <a:schemeClr val="accent3"/>
                </a:solidFill>
                <a:latin typeface="Muni Bold" panose="00000500000000000000" pitchFamily="50" charset="-18"/>
              </a:endParaRPr>
            </a:p>
          </p:txBody>
        </p:sp>
      </p:grpSp>
      <p:grpSp>
        <p:nvGrpSpPr>
          <p:cNvPr id="87" name="bloom - group"/>
          <p:cNvGrpSpPr/>
          <p:nvPr/>
        </p:nvGrpSpPr>
        <p:grpSpPr>
          <a:xfrm>
            <a:off x="1243326" y="10411320"/>
            <a:ext cx="48616390" cy="17297449"/>
            <a:chOff x="1667235" y="10809089"/>
            <a:chExt cx="48616390" cy="17297449"/>
          </a:xfrm>
        </p:grpSpPr>
        <p:grpSp>
          <p:nvGrpSpPr>
            <p:cNvPr id="30" name="bloom - group"/>
            <p:cNvGrpSpPr/>
            <p:nvPr/>
          </p:nvGrpSpPr>
          <p:grpSpPr>
            <a:xfrm>
              <a:off x="1667235" y="10809089"/>
              <a:ext cx="48421565" cy="17297449"/>
              <a:chOff x="1667235" y="10809089"/>
              <a:chExt cx="48421565" cy="17297449"/>
            </a:xfrm>
          </p:grpSpPr>
          <p:sp>
            <p:nvSpPr>
              <p:cNvPr id="2" name="Zaoblený obdélník 5">
                <a:extLst>
                  <a:ext uri="{FF2B5EF4-FFF2-40B4-BE49-F238E27FC236}">
                    <a16:creationId xmlns:a16="http://schemas.microsoft.com/office/drawing/2014/main" id="{2786F701-8F8A-4D8C-856D-0BA0016840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67235" y="12403848"/>
                <a:ext cx="48421565" cy="15702690"/>
              </a:xfrm>
              <a:prstGeom prst="roundRect">
                <a:avLst>
                  <a:gd name="adj" fmla="val 2779"/>
                </a:avLst>
              </a:prstGeom>
              <a:solidFill>
                <a:schemeClr val="accent3">
                  <a:lumMod val="60000"/>
                  <a:lumOff val="40000"/>
                  <a:alpha val="2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 sz="17068" dirty="0"/>
              </a:p>
            </p:txBody>
          </p:sp>
          <p:sp>
            <p:nvSpPr>
              <p:cNvPr id="3" name="background - text">
                <a:extLst>
                  <a:ext uri="{FF2B5EF4-FFF2-40B4-BE49-F238E27FC236}">
                    <a16:creationId xmlns:a16="http://schemas.microsoft.com/office/drawing/2014/main" id="{92ADCE59-DE0A-44D7-9810-B2886E0E040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18627" y="13104468"/>
                <a:ext cx="17094973" cy="1154162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09650" marR="22615" indent="-764419" algn="just">
                  <a:spcAft>
                    <a:spcPts val="1200"/>
                  </a:spcAft>
                  <a:buFont typeface="Arial"/>
                  <a:buChar char="•"/>
                  <a:tabLst>
                    <a:tab pos="811917" algn="l"/>
                  </a:tabLst>
                </a:pPr>
                <a:r>
                  <a:rPr lang="en-US" sz="6000" dirty="0" smtClean="0">
                    <a:latin typeface="Calibri"/>
                    <a:cs typeface="Calibri"/>
                  </a:rPr>
                  <a:t>Are events of </a:t>
                </a:r>
                <a:r>
                  <a:rPr lang="en-US" sz="6000" b="1" dirty="0" smtClean="0">
                    <a:latin typeface="Calibri"/>
                    <a:cs typeface="Calibri"/>
                  </a:rPr>
                  <a:t>massive proliferation </a:t>
                </a:r>
                <a:r>
                  <a:rPr lang="en-US" sz="6000" dirty="0" smtClean="0">
                    <a:latin typeface="Calibri"/>
                    <a:cs typeface="Calibri"/>
                  </a:rPr>
                  <a:t>of cyanobacteria </a:t>
                </a:r>
                <a:r>
                  <a:rPr lang="en-US" sz="6000" i="1" dirty="0" smtClean="0">
                    <a:latin typeface="Calibri"/>
                    <a:cs typeface="Calibri"/>
                  </a:rPr>
                  <a:t>(“blue-green algae”)</a:t>
                </a:r>
              </a:p>
              <a:p>
                <a:pPr marL="809650" marR="22615" indent="-764419" algn="just">
                  <a:spcAft>
                    <a:spcPts val="1200"/>
                  </a:spcAft>
                  <a:buFont typeface="Arial"/>
                  <a:buChar char="•"/>
                  <a:tabLst>
                    <a:tab pos="811917" algn="l"/>
                  </a:tabLst>
                </a:pPr>
                <a:r>
                  <a:rPr lang="de-DE" sz="6000" dirty="0" smtClean="0">
                    <a:latin typeface="Calibri"/>
                    <a:cs typeface="Calibri"/>
                  </a:rPr>
                  <a:t>Are </a:t>
                </a:r>
                <a:r>
                  <a:rPr lang="en-US" sz="6000" b="1" dirty="0" smtClean="0">
                    <a:latin typeface="Calibri"/>
                    <a:cs typeface="Calibri"/>
                  </a:rPr>
                  <a:t>photosynthetic</a:t>
                </a:r>
                <a:r>
                  <a:rPr lang="en-US" sz="6000" dirty="0" smtClean="0">
                    <a:latin typeface="Calibri"/>
                    <a:cs typeface="Calibri"/>
                  </a:rPr>
                  <a:t> prokaryotes, therefore their growth is</a:t>
                </a:r>
                <a:r>
                  <a:rPr lang="de-DE" sz="6000" dirty="0" smtClean="0">
                    <a:latin typeface="Calibri"/>
                    <a:cs typeface="Calibri"/>
                  </a:rPr>
                  <a:t> not limited </a:t>
                </a:r>
                <a:r>
                  <a:rPr lang="en-US" sz="6000" dirty="0" smtClean="0">
                    <a:latin typeface="Calibri"/>
                    <a:cs typeface="Calibri"/>
                  </a:rPr>
                  <a:t>by bioavailable carbon, organic energy sources.</a:t>
                </a:r>
                <a:r>
                  <a:rPr lang="de-DE" sz="6000" dirty="0" smtClean="0">
                    <a:latin typeface="Calibri"/>
                    <a:cs typeface="Calibri"/>
                  </a:rPr>
                  <a:t> </a:t>
                </a:r>
                <a:r>
                  <a:rPr lang="en-US" sz="6000" dirty="0" smtClean="0">
                    <a:latin typeface="Calibri"/>
                    <a:cs typeface="Calibri"/>
                  </a:rPr>
                  <a:t>Therefore, the main growth </a:t>
                </a:r>
                <a:r>
                  <a:rPr lang="en-US" sz="6000" b="1" dirty="0" smtClean="0">
                    <a:latin typeface="Calibri"/>
                    <a:cs typeface="Calibri"/>
                  </a:rPr>
                  <a:t>limiting nutrients are phosphate and nitrogen</a:t>
                </a:r>
              </a:p>
              <a:p>
                <a:pPr marL="809650" marR="22615" indent="-764419" algn="just">
                  <a:spcAft>
                    <a:spcPts val="1200"/>
                  </a:spcAft>
                  <a:buFont typeface="Arial"/>
                  <a:buChar char="•"/>
                  <a:tabLst>
                    <a:tab pos="811917" algn="l"/>
                  </a:tabLst>
                </a:pPr>
                <a:r>
                  <a:rPr lang="en-US" sz="6000" dirty="0" smtClean="0">
                    <a:latin typeface="Calibri"/>
                    <a:cs typeface="Calibri"/>
                  </a:rPr>
                  <a:t>Are enhanced by human action – </a:t>
                </a:r>
                <a:r>
                  <a:rPr lang="en-US" sz="6000" b="1" dirty="0" smtClean="0">
                    <a:latin typeface="Calibri"/>
                    <a:cs typeface="Calibri"/>
                  </a:rPr>
                  <a:t>anthropogenic eutrophication </a:t>
                </a:r>
                <a:r>
                  <a:rPr lang="en-US" sz="6000" dirty="0" smtClean="0">
                    <a:latin typeface="Calibri"/>
                    <a:cs typeface="Calibri"/>
                  </a:rPr>
                  <a:t>– due to increased nutrient input into watersheds</a:t>
                </a:r>
              </a:p>
              <a:p>
                <a:pPr marL="809650" marR="22615" indent="-764419" algn="just">
                  <a:spcAft>
                    <a:spcPts val="1200"/>
                  </a:spcAft>
                  <a:buFont typeface="Arial"/>
                  <a:buChar char="•"/>
                  <a:tabLst>
                    <a:tab pos="811917" algn="l"/>
                  </a:tabLst>
                </a:pPr>
                <a:r>
                  <a:rPr lang="en-US" sz="6000" dirty="0" smtClean="0">
                    <a:latin typeface="Calibri"/>
                    <a:cs typeface="Calibri"/>
                  </a:rPr>
                  <a:t>Occur more often in waterbodies that are recipients of waters rich in xenobiotic substances, adding to the mixture of bioactive contaminants.</a:t>
                </a:r>
                <a:endParaRPr lang="en-US" sz="6000" dirty="0">
                  <a:latin typeface="Calibri"/>
                  <a:cs typeface="Calibri"/>
                </a:endParaRPr>
              </a:p>
            </p:txBody>
          </p:sp>
          <p:sp>
            <p:nvSpPr>
              <p:cNvPr id="18" name="Background - heading"/>
              <p:cNvSpPr/>
              <p:nvPr/>
            </p:nvSpPr>
            <p:spPr>
              <a:xfrm>
                <a:off x="1667238" y="10809089"/>
                <a:ext cx="17352827" cy="1493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103" dirty="0" smtClean="0">
                    <a:solidFill>
                      <a:schemeClr val="accent3"/>
                    </a:solidFill>
                    <a:latin typeface="Muni Bold" panose="00000500000000000000" pitchFamily="50" charset="-18"/>
                  </a:rPr>
                  <a:t>Cyanobacterial blooms</a:t>
                </a:r>
                <a:endParaRPr lang="en-US" sz="9103" dirty="0">
                  <a:solidFill>
                    <a:schemeClr val="accent3"/>
                  </a:solidFill>
                  <a:latin typeface="Muni Bold" panose="00000500000000000000" pitchFamily="50" charset="-18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2478260" y="13189853"/>
              <a:ext cx="27805365" cy="13961154"/>
              <a:chOff x="22478260" y="13189853"/>
              <a:chExt cx="27805365" cy="13961154"/>
            </a:xfrm>
          </p:grpSpPr>
          <p:sp>
            <p:nvSpPr>
              <p:cNvPr id="77" name="Speech Bubble: Oval 3">
                <a:extLst>
                  <a:ext uri="{FF2B5EF4-FFF2-40B4-BE49-F238E27FC236}">
                    <a16:creationId xmlns:a16="http://schemas.microsoft.com/office/drawing/2014/main" id="{8CF69937-D353-4C25-B3DA-8156EA4A67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246898" y="14940063"/>
                <a:ext cx="10812665" cy="5064529"/>
              </a:xfrm>
              <a:prstGeom prst="wedgeEllipseCallout">
                <a:avLst>
                  <a:gd name="adj1" fmla="val -43882"/>
                  <a:gd name="adj2" fmla="val 74483"/>
                </a:avLst>
              </a:prstGeom>
              <a:gradFill flip="none" rotWithShape="1">
                <a:gsLst>
                  <a:gs pos="0">
                    <a:srgbClr val="4472C4"/>
                  </a:gs>
                  <a:gs pos="100000">
                    <a:srgbClr val="70AD47">
                      <a:lumMod val="7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Blooming water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(Cyanobacteria produce and release metabolites and toxins to water)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86F66F4-7A4C-4F56-8B1C-86E2C9B045B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2478260" y="13197449"/>
                <a:ext cx="8714553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Factors contributing to/</a:t>
                </a:r>
                <a:br>
                  <a:rPr kumimoji="0" lang="en-GB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</a:br>
                <a:r>
                  <a:rPr kumimoji="0" lang="en-GB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enhancing cyanobacterial blooms: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Climate change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Agricultural inputs</a:t>
                </a:r>
              </a:p>
              <a:p>
                <a:pPr marL="742950" marR="0" lvl="1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Fertilizers (NO</a:t>
                </a:r>
                <a:r>
                  <a:rPr kumimoji="0" lang="en-GB" sz="60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NO</a:t>
                </a:r>
                <a:r>
                  <a:rPr kumimoji="0" lang="en-GB" sz="60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NH</a:t>
                </a:r>
                <a:r>
                  <a:rPr kumimoji="0" lang="en-GB" sz="60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4</a:t>
                </a: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PO</a:t>
                </a:r>
                <a:r>
                  <a:rPr kumimoji="0" lang="en-GB" sz="60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4</a:t>
                </a: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  <p:sp>
            <p:nvSpPr>
              <p:cNvPr id="80" name="Arrow: Down 6">
                <a:extLst>
                  <a:ext uri="{FF2B5EF4-FFF2-40B4-BE49-F238E27FC236}">
                    <a16:creationId xmlns:a16="http://schemas.microsoft.com/office/drawing/2014/main" id="{C960F1B8-B21C-42BF-9EC6-DDD49079870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5855780" y="9654208"/>
                <a:ext cx="639577" cy="8723070"/>
              </a:xfrm>
              <a:prstGeom prst="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E62AC8C-9E53-48B8-A8A8-C6BCF6043B6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2849654" y="21764917"/>
                <a:ext cx="14953324" cy="5386090"/>
              </a:xfrm>
              <a:prstGeom prst="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Concerns related to cyanobacterial toxins &amp; metabolites in the aquatic environment: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Toxicity to aquatic organisms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(Bio)accumulation in fish for consumption </a:t>
                </a:r>
                <a:b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</a:br>
                <a:r>
                  <a:rPr kumimoji="0" lang="en-GB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(e.g. sports-fishing for trout)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6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Drinking water safety? </a:t>
                </a:r>
              </a:p>
            </p:txBody>
          </p:sp>
          <p:sp>
            <p:nvSpPr>
              <p:cNvPr id="85" name="TextBox 4">
                <a:extLst>
                  <a:ext uri="{FF2B5EF4-FFF2-40B4-BE49-F238E27FC236}">
                    <a16:creationId xmlns:a16="http://schemas.microsoft.com/office/drawing/2014/main" id="{F86F66F4-7A4C-4F56-8B1C-86E2C9B045B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1569072" y="13189853"/>
                <a:ext cx="8714553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Challenges for water catchment management:</a:t>
                </a:r>
              </a:p>
              <a:p>
                <a:pPr marL="285750" lvl="0" indent="-285750" defTabSz="914400">
                  <a:buFont typeface="Arial" panose="020B0604020202020204" pitchFamily="34" charset="0"/>
                  <a:buChar char="•"/>
                  <a:defRPr/>
                </a:pPr>
                <a:r>
                  <a:rPr lang="en-GB" sz="6000" kern="0" dirty="0">
                    <a:solidFill>
                      <a:prstClr val="black"/>
                    </a:solidFill>
                  </a:rPr>
                  <a:t>Reduce impact of agricultural sources</a:t>
                </a:r>
              </a:p>
              <a:p>
                <a:pPr marL="285750" lvl="0" indent="-285750" defTabSz="914400">
                  <a:buFont typeface="Arial" panose="020B0604020202020204" pitchFamily="34" charset="0"/>
                  <a:buChar char="•"/>
                  <a:defRPr/>
                </a:pPr>
                <a:r>
                  <a:rPr lang="en-GB" sz="6000" kern="0" dirty="0">
                    <a:solidFill>
                      <a:prstClr val="black"/>
                    </a:solidFill>
                  </a:rPr>
                  <a:t>Bloom mitigation </a:t>
                </a:r>
                <a:r>
                  <a:rPr lang="en-GB" sz="6000" kern="0" dirty="0" smtClean="0">
                    <a:solidFill>
                      <a:prstClr val="black"/>
                    </a:solidFill>
                  </a:rPr>
                  <a:t>strategies</a:t>
                </a:r>
              </a:p>
              <a:p>
                <a:pPr marL="285750" indent="-285750" defTabSz="914400">
                  <a:buFont typeface="Arial" panose="020B0604020202020204" pitchFamily="34" charset="0"/>
                  <a:buChar char="•"/>
                  <a:defRPr/>
                </a:pPr>
                <a:r>
                  <a:rPr lang="en-GB" sz="6000" kern="0" dirty="0">
                    <a:solidFill>
                      <a:prstClr val="black"/>
                    </a:solidFill>
                  </a:rPr>
                  <a:t>Monitoring of ecosystem resilience and </a:t>
                </a:r>
                <a:r>
                  <a:rPr lang="en-GB" sz="6000" kern="0" dirty="0" smtClean="0">
                    <a:solidFill>
                      <a:prstClr val="black"/>
                    </a:solidFill>
                  </a:rPr>
                  <a:t>effects</a:t>
                </a:r>
                <a:endParaRPr lang="en-GB" sz="6000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5" name="retinoids - group"/>
          <p:cNvGrpSpPr/>
          <p:nvPr/>
        </p:nvGrpSpPr>
        <p:grpSpPr>
          <a:xfrm>
            <a:off x="1243326" y="10411320"/>
            <a:ext cx="48421565" cy="17297449"/>
            <a:chOff x="51441234" y="30112294"/>
            <a:chExt cx="48421565" cy="17297449"/>
          </a:xfrm>
        </p:grpSpPr>
        <p:sp>
          <p:nvSpPr>
            <p:cNvPr id="56" name="Zaoblený obdélník 5">
              <a:extLst>
                <a:ext uri="{FF2B5EF4-FFF2-40B4-BE49-F238E27FC236}">
                  <a16:creationId xmlns:a16="http://schemas.microsoft.com/office/drawing/2014/main" id="{2786F701-8F8A-4D8C-856D-0BA001684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41234" y="31707053"/>
              <a:ext cx="48421565" cy="15702690"/>
            </a:xfrm>
            <a:prstGeom prst="roundRect">
              <a:avLst>
                <a:gd name="adj" fmla="val 2779"/>
              </a:avLst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7068" dirty="0"/>
            </a:p>
          </p:txBody>
        </p:sp>
        <p:sp>
          <p:nvSpPr>
            <p:cNvPr id="57" name="background - text">
              <a:extLst>
                <a:ext uri="{FF2B5EF4-FFF2-40B4-BE49-F238E27FC236}">
                  <a16:creationId xmlns:a16="http://schemas.microsoft.com/office/drawing/2014/main" id="{92ADCE59-DE0A-44D7-9810-B2886E0E040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665618" y="32839271"/>
              <a:ext cx="18867248" cy="140557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err="1" smtClean="0">
                  <a:latin typeface="Calibri"/>
                  <a:cs typeface="Calibri"/>
                </a:rPr>
                <a:t>Retinoids</a:t>
              </a:r>
              <a:r>
                <a:rPr lang="en-US" sz="5689" dirty="0" smtClean="0">
                  <a:latin typeface="Calibri"/>
                  <a:cs typeface="Calibri"/>
                </a:rPr>
                <a:t> are small organic isoprenoid-derived molecules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smtClean="0">
                  <a:latin typeface="Calibri"/>
                  <a:cs typeface="Calibri"/>
                </a:rPr>
                <a:t>They are produced </a:t>
              </a:r>
              <a:r>
                <a:rPr lang="en-US" sz="5689" b="1" dirty="0" smtClean="0">
                  <a:latin typeface="Calibri"/>
                  <a:cs typeface="Calibri"/>
                </a:rPr>
                <a:t>ubiquitously in nature </a:t>
              </a:r>
              <a:r>
                <a:rPr lang="en-US" sz="5689" dirty="0" smtClean="0">
                  <a:latin typeface="Calibri"/>
                  <a:cs typeface="Calibri"/>
                </a:rPr>
                <a:t>by photosynthetic organisms, including plants and cyanobacteria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err="1" smtClean="0">
                  <a:latin typeface="Calibri"/>
                  <a:cs typeface="Calibri"/>
                </a:rPr>
                <a:t>Retinoids</a:t>
              </a:r>
              <a:r>
                <a:rPr lang="en-US" sz="5689" dirty="0" smtClean="0">
                  <a:latin typeface="Calibri"/>
                  <a:cs typeface="Calibri"/>
                </a:rPr>
                <a:t> are essential for development, but have </a:t>
              </a:r>
              <a:r>
                <a:rPr lang="en-US" sz="5689" b="1" dirty="0" smtClean="0">
                  <a:latin typeface="Calibri"/>
                  <a:cs typeface="Calibri"/>
                </a:rPr>
                <a:t>teratogenic</a:t>
              </a:r>
              <a:r>
                <a:rPr lang="en-US" sz="5689" dirty="0" smtClean="0">
                  <a:latin typeface="Calibri"/>
                  <a:cs typeface="Calibri"/>
                </a:rPr>
                <a:t> properties at higher concentrations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smtClean="0">
                  <a:latin typeface="Calibri"/>
                  <a:cs typeface="Calibri"/>
                </a:rPr>
                <a:t>In the environment, cyanobacterial </a:t>
              </a:r>
              <a:r>
                <a:rPr lang="en-US" sz="5689" dirty="0" err="1" smtClean="0">
                  <a:latin typeface="Calibri"/>
                  <a:cs typeface="Calibri"/>
                </a:rPr>
                <a:t>retinoids</a:t>
              </a:r>
              <a:r>
                <a:rPr lang="en-US" sz="5689" dirty="0" smtClean="0">
                  <a:latin typeface="Calibri"/>
                  <a:cs typeface="Calibri"/>
                </a:rPr>
                <a:t> have been linked to malformations in </a:t>
              </a:r>
              <a:r>
                <a:rPr lang="en-US" sz="5689" b="1" dirty="0" smtClean="0">
                  <a:latin typeface="Calibri"/>
                  <a:cs typeface="Calibri"/>
                </a:rPr>
                <a:t>fish and frogs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smtClean="0">
                  <a:latin typeface="Calibri"/>
                  <a:cs typeface="Calibri"/>
                </a:rPr>
                <a:t>Effects observed affected particularly the </a:t>
              </a:r>
              <a:r>
                <a:rPr lang="en-US" sz="5689" b="1" dirty="0" smtClean="0">
                  <a:latin typeface="Calibri"/>
                  <a:cs typeface="Calibri"/>
                </a:rPr>
                <a:t>(developing) nervous system</a:t>
              </a:r>
              <a:r>
                <a:rPr lang="en-US" sz="5689" dirty="0" smtClean="0">
                  <a:latin typeface="Calibri"/>
                  <a:cs typeface="Calibri"/>
                </a:rPr>
                <a:t>, but retinoid signaling is involved in </a:t>
              </a:r>
              <a:r>
                <a:rPr lang="en-US" sz="5689" b="1" dirty="0" smtClean="0">
                  <a:latin typeface="Calibri"/>
                  <a:cs typeface="Calibri"/>
                </a:rPr>
                <a:t>reproduction</a:t>
              </a:r>
              <a:r>
                <a:rPr lang="en-US" sz="5689" dirty="0" smtClean="0">
                  <a:latin typeface="Calibri"/>
                  <a:cs typeface="Calibri"/>
                </a:rPr>
                <a:t> (e.g. spermatogenesis) and </a:t>
              </a:r>
              <a:r>
                <a:rPr lang="en-US" sz="5689" b="1" dirty="0" err="1" smtClean="0">
                  <a:latin typeface="Calibri"/>
                  <a:cs typeface="Calibri"/>
                </a:rPr>
                <a:t>neuropathologies</a:t>
              </a:r>
              <a:r>
                <a:rPr lang="en-US" sz="5689" dirty="0" smtClean="0">
                  <a:latin typeface="Calibri"/>
                  <a:cs typeface="Calibri"/>
                </a:rPr>
                <a:t> like affective disorders and dementia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smtClean="0">
                  <a:latin typeface="Calibri"/>
                  <a:cs typeface="Calibri"/>
                </a:rPr>
                <a:t>Retinoid </a:t>
              </a:r>
              <a:r>
                <a:rPr lang="en-US" sz="5689" dirty="0" err="1" smtClean="0">
                  <a:latin typeface="Calibri"/>
                  <a:cs typeface="Calibri"/>
                </a:rPr>
                <a:t>signalling</a:t>
              </a:r>
              <a:r>
                <a:rPr lang="en-US" sz="5689" dirty="0" smtClean="0">
                  <a:latin typeface="Calibri"/>
                  <a:cs typeface="Calibri"/>
                </a:rPr>
                <a:t>, conducted via retinoic acid receptor (RAR) and retinoid X receptors (RXR) heterodimers is a </a:t>
              </a:r>
              <a:r>
                <a:rPr lang="en-US" sz="5689" b="1" dirty="0" smtClean="0">
                  <a:latin typeface="Calibri"/>
                  <a:cs typeface="Calibri"/>
                </a:rPr>
                <a:t>candidate pathway for endocrine disruption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endParaRPr lang="en-US" sz="5689" dirty="0">
                <a:latin typeface="Calibri"/>
                <a:cs typeface="Calibri"/>
              </a:endParaRPr>
            </a:p>
          </p:txBody>
        </p:sp>
        <p:sp>
          <p:nvSpPr>
            <p:cNvPr id="59" name="Background - heading"/>
            <p:cNvSpPr/>
            <p:nvPr/>
          </p:nvSpPr>
          <p:spPr>
            <a:xfrm>
              <a:off x="51441237" y="30112294"/>
              <a:ext cx="7542449" cy="1493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9103" dirty="0" err="1" smtClean="0">
                  <a:solidFill>
                    <a:schemeClr val="accent3"/>
                  </a:solidFill>
                  <a:latin typeface="Muni Bold" panose="00000500000000000000" pitchFamily="50" charset="-18"/>
                </a:rPr>
                <a:t>Retinoids</a:t>
              </a:r>
              <a:endParaRPr lang="de-DE" sz="9103" dirty="0">
                <a:solidFill>
                  <a:schemeClr val="accent3"/>
                </a:solidFill>
                <a:latin typeface="Muni Bold" panose="00000500000000000000" pitchFamily="50" charset="-18"/>
              </a:endParaRPr>
            </a:p>
          </p:txBody>
        </p:sp>
        <p:pic>
          <p:nvPicPr>
            <p:cNvPr id="88" name="Picture 87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0E2F83CD-28FF-4F47-A7FF-96830F9A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9763" y="40363108"/>
              <a:ext cx="4777114" cy="3790746"/>
            </a:xfrm>
            <a:prstGeom prst="rect">
              <a:avLst/>
            </a:prstGeom>
          </p:spPr>
        </p:pic>
        <p:pic>
          <p:nvPicPr>
            <p:cNvPr id="89" name="Picture 88" descr="A close up of a logo&#10;&#10;Description automatically generated">
              <a:extLst>
                <a:ext uri="{FF2B5EF4-FFF2-40B4-BE49-F238E27FC236}">
                  <a16:creationId xmlns:a16="http://schemas.microsoft.com/office/drawing/2014/main" id="{180D78D2-FE0C-4850-9210-5A4E8093E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7414" y="40578179"/>
              <a:ext cx="5721624" cy="2249858"/>
            </a:xfrm>
            <a:prstGeom prst="rect">
              <a:avLst/>
            </a:prstGeom>
          </p:spPr>
        </p:pic>
        <p:pic>
          <p:nvPicPr>
            <p:cNvPr id="90" name="Picture 8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26886E87-46DF-48FB-89FD-EC6A4730C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91813" y="37044388"/>
              <a:ext cx="6189304" cy="2250656"/>
            </a:xfrm>
            <a:prstGeom prst="rect">
              <a:avLst/>
            </a:prstGeom>
          </p:spPr>
        </p:pic>
        <p:pic>
          <p:nvPicPr>
            <p:cNvPr id="91" name="Picture 90" descr="A close up of a logo&#10;&#10;Description automatically generated">
              <a:extLst>
                <a:ext uri="{FF2B5EF4-FFF2-40B4-BE49-F238E27FC236}">
                  <a16:creationId xmlns:a16="http://schemas.microsoft.com/office/drawing/2014/main" id="{C35953E2-D9E4-434B-9D0B-1D8B7EAD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3732" y="37016268"/>
              <a:ext cx="6051348" cy="2249858"/>
            </a:xfrm>
            <a:prstGeom prst="rect">
              <a:avLst/>
            </a:prstGeom>
          </p:spPr>
        </p:pic>
        <p:pic>
          <p:nvPicPr>
            <p:cNvPr id="92" name="Picture 9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5742EDDE-C3CA-4B69-8B0D-3576900C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1869" y="37075239"/>
              <a:ext cx="6189304" cy="2250656"/>
            </a:xfrm>
            <a:prstGeom prst="rect">
              <a:avLst/>
            </a:prstGeom>
          </p:spPr>
        </p:pic>
        <p:pic>
          <p:nvPicPr>
            <p:cNvPr id="93" name="Picture 92" descr="A close up of a hanger&#10;&#10;Description automatically generated">
              <a:extLst>
                <a:ext uri="{FF2B5EF4-FFF2-40B4-BE49-F238E27FC236}">
                  <a16:creationId xmlns:a16="http://schemas.microsoft.com/office/drawing/2014/main" id="{5B0B6E37-AA98-4D02-9286-B891591BD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1238" y="33277019"/>
              <a:ext cx="11216336" cy="2520742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C291EC-81CC-4955-ADE2-A1F865EE07D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5671740" y="35372632"/>
              <a:ext cx="4808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dirty="0"/>
                <a:t>β</a:t>
              </a:r>
              <a:r>
                <a:rPr lang="de-DE" sz="4000" dirty="0"/>
                <a:t>-</a:t>
              </a:r>
              <a:r>
                <a:rPr lang="de-DE" sz="4000" dirty="0" err="1"/>
                <a:t>carotene</a:t>
              </a:r>
              <a:endParaRPr lang="en-US" sz="4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024901A-F84B-4648-B5D1-5A7222128E8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419071" y="38694391"/>
              <a:ext cx="4808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/>
                <a:t>all-</a:t>
              </a:r>
              <a:r>
                <a:rPr lang="de-DE" sz="4000" i="1" dirty="0"/>
                <a:t>trans</a:t>
              </a:r>
              <a:r>
                <a:rPr lang="de-DE" sz="4000" dirty="0"/>
                <a:t> </a:t>
              </a:r>
              <a:r>
                <a:rPr lang="de-DE" sz="4000" dirty="0" err="1" smtClean="0"/>
                <a:t>retinol</a:t>
              </a:r>
              <a:r>
                <a:rPr lang="de-DE" sz="4000" dirty="0" smtClean="0"/>
                <a:t/>
              </a:r>
              <a:br>
                <a:rPr lang="de-DE" sz="4000" dirty="0" smtClean="0"/>
              </a:br>
              <a:r>
                <a:rPr lang="de-DE" sz="4000" dirty="0" smtClean="0"/>
                <a:t>(Vitamin A)</a:t>
              </a:r>
              <a:endParaRPr lang="en-US" sz="40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899DEA0-3620-4303-A247-03353A95B3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869295" y="38642901"/>
              <a:ext cx="4808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/>
                <a:t>all-</a:t>
              </a:r>
              <a:r>
                <a:rPr lang="de-DE" sz="4000" i="1" dirty="0"/>
                <a:t>trans</a:t>
              </a:r>
              <a:r>
                <a:rPr lang="de-DE" sz="4000" dirty="0"/>
                <a:t> retinal</a:t>
              </a:r>
              <a:endParaRPr lang="en-US" sz="40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2D16120-67EF-4F01-B06D-96264FB0417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4430965" y="38346168"/>
              <a:ext cx="4808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/>
                <a:t>all-</a:t>
              </a:r>
              <a:r>
                <a:rPr lang="de-DE" sz="4000" i="1" dirty="0"/>
                <a:t>trans</a:t>
              </a:r>
              <a:r>
                <a:rPr lang="de-DE" sz="4000" dirty="0"/>
                <a:t> </a:t>
              </a:r>
              <a:r>
                <a:rPr lang="de-DE" sz="4000" dirty="0" err="1"/>
                <a:t>retinoic</a:t>
              </a:r>
              <a:r>
                <a:rPr lang="de-DE" sz="4000" dirty="0"/>
                <a:t> </a:t>
              </a:r>
              <a:r>
                <a:rPr lang="de-DE" sz="4000" dirty="0" err="1"/>
                <a:t>acid</a:t>
              </a:r>
              <a:endParaRPr lang="en-US" sz="4000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3FF2AE2-607A-4A03-AC34-E16D91BB82A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307678" y="42833693"/>
              <a:ext cx="4808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/>
                <a:t>9-</a:t>
              </a:r>
              <a:r>
                <a:rPr lang="de-DE" sz="4000" i="1" dirty="0"/>
                <a:t>cis</a:t>
              </a:r>
              <a:r>
                <a:rPr lang="de-DE" sz="4000" dirty="0"/>
                <a:t> </a:t>
              </a:r>
              <a:r>
                <a:rPr lang="de-DE" sz="4000" dirty="0" err="1"/>
                <a:t>retinoic</a:t>
              </a:r>
              <a:r>
                <a:rPr lang="de-DE" sz="4000" dirty="0"/>
                <a:t> </a:t>
              </a:r>
              <a:r>
                <a:rPr lang="de-DE" sz="4000" dirty="0" err="1"/>
                <a:t>acid</a:t>
              </a:r>
              <a:endParaRPr lang="en-US" sz="40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E076E2E-AD73-4E77-8D6B-7A0E8B1536E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3389354" y="42895559"/>
              <a:ext cx="4808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/>
                <a:t>13-</a:t>
              </a:r>
              <a:r>
                <a:rPr lang="de-DE" sz="4000" i="1" dirty="0"/>
                <a:t>cis</a:t>
              </a:r>
              <a:r>
                <a:rPr lang="de-DE" sz="4000" dirty="0"/>
                <a:t> </a:t>
              </a:r>
              <a:r>
                <a:rPr lang="de-DE" sz="4000" dirty="0" err="1"/>
                <a:t>retinoic</a:t>
              </a:r>
              <a:r>
                <a:rPr lang="de-DE" sz="4000" dirty="0"/>
                <a:t> </a:t>
              </a:r>
              <a:r>
                <a:rPr lang="de-DE" sz="4000" dirty="0" err="1"/>
                <a:t>acid</a:t>
              </a:r>
              <a:endParaRPr lang="en-US" sz="4000" dirty="0"/>
            </a:p>
          </p:txBody>
        </p:sp>
        <p:pic>
          <p:nvPicPr>
            <p:cNvPr id="100" name="Picture 99" descr="A close up of a logo&#10;&#10;Description automatically generated">
              <a:extLst>
                <a:ext uri="{FF2B5EF4-FFF2-40B4-BE49-F238E27FC236}">
                  <a16:creationId xmlns:a16="http://schemas.microsoft.com/office/drawing/2014/main" id="{AB47E8FC-76C6-42CA-8A2E-7F508E07A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763" y="40358370"/>
              <a:ext cx="5241286" cy="3055806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7B131BA-B088-47A2-8D67-B3874F501AF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994161" y="42678108"/>
              <a:ext cx="36636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/>
                <a:t>9,13-di-</a:t>
              </a:r>
              <a:r>
                <a:rPr lang="de-DE" sz="4000" i="1" dirty="0"/>
                <a:t>cis</a:t>
              </a:r>
              <a:r>
                <a:rPr lang="de-DE" sz="4000" dirty="0"/>
                <a:t> </a:t>
              </a:r>
              <a:r>
                <a:rPr lang="de-DE" sz="4000" dirty="0" err="1"/>
                <a:t>retinoic</a:t>
              </a:r>
              <a:r>
                <a:rPr lang="de-DE" sz="4000" dirty="0"/>
                <a:t> </a:t>
              </a:r>
              <a:r>
                <a:rPr lang="de-DE" sz="4000" dirty="0" err="1"/>
                <a:t>acid</a:t>
              </a:r>
              <a:endParaRPr lang="en-US" sz="4000" dirty="0"/>
            </a:p>
          </p:txBody>
        </p:sp>
      </p:grpSp>
      <p:grpSp>
        <p:nvGrpSpPr>
          <p:cNvPr id="114" name="MCs - group"/>
          <p:cNvGrpSpPr/>
          <p:nvPr/>
        </p:nvGrpSpPr>
        <p:grpSpPr>
          <a:xfrm>
            <a:off x="1243326" y="10411320"/>
            <a:ext cx="48421565" cy="17297449"/>
            <a:chOff x="51918143" y="10809089"/>
            <a:chExt cx="48421565" cy="17297449"/>
          </a:xfrm>
        </p:grpSpPr>
        <p:sp>
          <p:nvSpPr>
            <p:cNvPr id="44" name="Zaoblený obdélník 5">
              <a:extLst>
                <a:ext uri="{FF2B5EF4-FFF2-40B4-BE49-F238E27FC236}">
                  <a16:creationId xmlns:a16="http://schemas.microsoft.com/office/drawing/2014/main" id="{2786F701-8F8A-4D8C-856D-0BA0016840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8143" y="12403848"/>
              <a:ext cx="48421565" cy="15702690"/>
            </a:xfrm>
            <a:prstGeom prst="roundRect">
              <a:avLst>
                <a:gd name="adj" fmla="val 2779"/>
              </a:avLst>
            </a:prstGeom>
            <a:solidFill>
              <a:schemeClr val="accent3">
                <a:lumMod val="60000"/>
                <a:lumOff val="40000"/>
                <a:alpha val="2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17068" dirty="0"/>
            </a:p>
          </p:txBody>
        </p:sp>
        <p:sp>
          <p:nvSpPr>
            <p:cNvPr id="45" name="background - text">
              <a:extLst>
                <a:ext uri="{FF2B5EF4-FFF2-40B4-BE49-F238E27FC236}">
                  <a16:creationId xmlns:a16="http://schemas.microsoft.com/office/drawing/2014/main" id="{92ADCE59-DE0A-44D7-9810-B2886E0E040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071849" y="13058531"/>
              <a:ext cx="18867248" cy="139018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err="1">
                  <a:cs typeface="Calibri"/>
                </a:rPr>
                <a:t>Microcystins</a:t>
              </a:r>
              <a:r>
                <a:rPr lang="en-US" sz="5689" dirty="0">
                  <a:cs typeface="Calibri"/>
                </a:rPr>
                <a:t> </a:t>
              </a:r>
              <a:r>
                <a:rPr lang="en-US" sz="5689" dirty="0" smtClean="0">
                  <a:cs typeface="Calibri"/>
                </a:rPr>
                <a:t>are </a:t>
              </a:r>
              <a:r>
                <a:rPr lang="en-US" sz="5689" b="1" dirty="0">
                  <a:cs typeface="Calibri"/>
                </a:rPr>
                <a:t>cyclic </a:t>
              </a:r>
              <a:r>
                <a:rPr lang="en-US" sz="5689" b="1" dirty="0" err="1" smtClean="0">
                  <a:cs typeface="Calibri"/>
                </a:rPr>
                <a:t>heptapeptides</a:t>
              </a:r>
              <a:r>
                <a:rPr lang="en-US" sz="5689" dirty="0" smtClean="0">
                  <a:cs typeface="Calibri"/>
                </a:rPr>
                <a:t>; currently the class comprises more than 270 congeners, that differ by incorporation of different amino acids at positions 2 and 4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de-DE" sz="5689" dirty="0" smtClean="0">
                  <a:cs typeface="Calibri"/>
                </a:rPr>
                <a:t>The </a:t>
              </a:r>
              <a:r>
                <a:rPr lang="en-US" sz="5689" dirty="0" smtClean="0">
                  <a:cs typeface="Calibri"/>
                </a:rPr>
                <a:t>most frequently detected congener is </a:t>
              </a:r>
              <a:r>
                <a:rPr lang="en-US" sz="5689" dirty="0" err="1" smtClean="0">
                  <a:cs typeface="Calibri"/>
                </a:rPr>
                <a:t>microcystin</a:t>
              </a:r>
              <a:r>
                <a:rPr lang="en-US" sz="5689" dirty="0" smtClean="0">
                  <a:cs typeface="Calibri"/>
                </a:rPr>
                <a:t>-LR with leucine (L) in position 2 and arginine (R) in position </a:t>
              </a:r>
              <a:r>
                <a:rPr lang="de-DE" sz="5689" dirty="0" smtClean="0">
                  <a:cs typeface="Calibri"/>
                </a:rPr>
                <a:t>4</a:t>
              </a:r>
              <a:endParaRPr lang="en-US" sz="5689" dirty="0" smtClean="0">
                <a:cs typeface="Calibri"/>
              </a:endParaRP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smtClean="0">
                  <a:cs typeface="Calibri"/>
                </a:rPr>
                <a:t>Inhibiting cellular protein </a:t>
              </a:r>
              <a:r>
                <a:rPr lang="en-US" sz="5689" b="1" dirty="0">
                  <a:cs typeface="Calibri"/>
                </a:rPr>
                <a:t>phosphatase 1 and </a:t>
              </a:r>
              <a:r>
                <a:rPr lang="en-US" sz="5689" b="1" dirty="0" smtClean="0">
                  <a:cs typeface="Calibri"/>
                </a:rPr>
                <a:t>2a</a:t>
              </a:r>
              <a:r>
                <a:rPr lang="en-US" sz="5689" dirty="0" smtClean="0">
                  <a:cs typeface="Calibri"/>
                </a:rPr>
                <a:t>, affecting particularly the </a:t>
              </a:r>
              <a:r>
                <a:rPr lang="en-US" sz="5689" b="1" dirty="0" smtClean="0">
                  <a:cs typeface="Calibri"/>
                </a:rPr>
                <a:t>liver</a:t>
              </a:r>
              <a:r>
                <a:rPr lang="en-US" sz="5689" dirty="0" smtClean="0">
                  <a:cs typeface="Calibri"/>
                </a:rPr>
                <a:t> due to the high metabolic and enzymatic activity in hepatocytes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de-DE" sz="5689" dirty="0" smtClean="0">
                  <a:cs typeface="Calibri"/>
                </a:rPr>
                <a:t>Show </a:t>
              </a:r>
              <a:r>
                <a:rPr lang="en-US" sz="5689" b="1" dirty="0" err="1" smtClean="0">
                  <a:cs typeface="Calibri"/>
                </a:rPr>
                <a:t>tumour</a:t>
              </a:r>
              <a:r>
                <a:rPr lang="en-US" sz="5689" b="1" dirty="0" smtClean="0">
                  <a:cs typeface="Calibri"/>
                </a:rPr>
                <a:t> promoting </a:t>
              </a:r>
              <a:r>
                <a:rPr lang="en-US" sz="5689" dirty="0" smtClean="0">
                  <a:cs typeface="Calibri"/>
                </a:rPr>
                <a:t>activity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smtClean="0">
                  <a:cs typeface="Calibri"/>
                </a:rPr>
                <a:t>They </a:t>
              </a:r>
              <a:r>
                <a:rPr lang="en-US" sz="5689" dirty="0">
                  <a:cs typeface="Calibri"/>
                </a:rPr>
                <a:t>can penetrate through the blood-brain </a:t>
              </a:r>
              <a:r>
                <a:rPr lang="en-US" sz="5689" dirty="0" smtClean="0">
                  <a:cs typeface="Calibri"/>
                </a:rPr>
                <a:t>barrier and have been detected in brain tissue upon exposure</a:t>
              </a:r>
            </a:p>
            <a:p>
              <a:pPr marL="809650" marR="22615" indent="-764419" algn="just">
                <a:spcAft>
                  <a:spcPts val="1200"/>
                </a:spcAft>
                <a:buFont typeface="Arial"/>
                <a:buChar char="•"/>
                <a:tabLst>
                  <a:tab pos="811917" algn="l"/>
                </a:tabLst>
              </a:pPr>
              <a:r>
                <a:rPr lang="en-US" sz="5689" dirty="0" err="1" smtClean="0">
                  <a:cs typeface="Calibri"/>
                </a:rPr>
                <a:t>Microcystins</a:t>
              </a:r>
              <a:r>
                <a:rPr lang="en-US" sz="5689" dirty="0" smtClean="0">
                  <a:cs typeface="Calibri"/>
                </a:rPr>
                <a:t> are the cyanobacterial toxins most </a:t>
              </a:r>
              <a:r>
                <a:rPr lang="en-US" sz="5689" dirty="0" err="1" smtClean="0">
                  <a:cs typeface="Calibri"/>
                </a:rPr>
                <a:t>frequenty</a:t>
              </a:r>
              <a:r>
                <a:rPr lang="en-US" sz="5689" dirty="0" smtClean="0">
                  <a:cs typeface="Calibri"/>
                </a:rPr>
                <a:t> connected to cases of </a:t>
              </a:r>
              <a:r>
                <a:rPr lang="en-US" sz="5689" b="1" dirty="0" smtClean="0">
                  <a:cs typeface="Calibri"/>
                </a:rPr>
                <a:t>human exposure</a:t>
              </a:r>
              <a:r>
                <a:rPr lang="en-US" sz="5689" dirty="0" smtClean="0">
                  <a:cs typeface="Calibri"/>
                </a:rPr>
                <a:t> (incl. fatalities), responsible for e.g. the Caruaru accident in a dialysis clinic or the Toledo Water crisis (summarized on the right)</a:t>
              </a:r>
              <a:endParaRPr lang="en-US" sz="5689" dirty="0">
                <a:cs typeface="Calibri"/>
              </a:endParaRPr>
            </a:p>
          </p:txBody>
        </p:sp>
        <p:sp>
          <p:nvSpPr>
            <p:cNvPr id="47" name="Background - heading"/>
            <p:cNvSpPr/>
            <p:nvPr/>
          </p:nvSpPr>
          <p:spPr>
            <a:xfrm>
              <a:off x="51918146" y="10809089"/>
              <a:ext cx="9995044" cy="1493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9103" dirty="0" err="1" smtClean="0">
                  <a:solidFill>
                    <a:schemeClr val="accent3"/>
                  </a:solidFill>
                  <a:latin typeface="Muni Bold" panose="00000500000000000000" pitchFamily="50" charset="-18"/>
                </a:rPr>
                <a:t>Microcystins</a:t>
              </a:r>
              <a:endParaRPr lang="de-DE" sz="9103" dirty="0">
                <a:solidFill>
                  <a:schemeClr val="accent3"/>
                </a:solidFill>
                <a:latin typeface="Muni Bold" panose="00000500000000000000" pitchFamily="50" charset="-18"/>
              </a:endParaRPr>
            </a:p>
          </p:txBody>
        </p:sp>
        <p:sp>
          <p:nvSpPr>
            <p:cNvPr id="105" name="Title 3">
              <a:extLst>
                <a:ext uri="{FF2B5EF4-FFF2-40B4-BE49-F238E27FC236}">
                  <a16:creationId xmlns:a16="http://schemas.microsoft.com/office/drawing/2014/main" id="{68A86273-0670-4025-AD9E-D25AD821DC3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4322621" y="12742915"/>
              <a:ext cx="16476871" cy="1229702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384048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48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0700" dirty="0" smtClean="0"/>
                <a:t>Toledo water crisis – 2014</a:t>
              </a:r>
            </a:p>
            <a:p>
              <a:pPr marL="342900" indent="-342900" defTabSz="914400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GB" sz="5600" dirty="0" smtClean="0">
                <a:solidFill>
                  <a:srgbClr val="000000"/>
                </a:solidFill>
                <a:sym typeface="Arial"/>
              </a:endParaRPr>
            </a:p>
            <a:p>
              <a:pPr marL="342900" indent="-342900" defTabSz="914400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5600" dirty="0" smtClean="0">
                  <a:solidFill>
                    <a:srgbClr val="000000"/>
                  </a:solidFill>
                  <a:sym typeface="Arial"/>
                </a:rPr>
                <a:t>2 </a:t>
              </a:r>
              <a:r>
                <a:rPr lang="en-GB" sz="5600" dirty="0">
                  <a:solidFill>
                    <a:srgbClr val="000000"/>
                  </a:solidFill>
                  <a:sym typeface="Arial"/>
                </a:rPr>
                <a:t>August, 2014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5600" b="1" dirty="0"/>
                <a:t>2 days </a:t>
              </a:r>
            </a:p>
            <a:p>
              <a:pPr marL="342900" indent="-342900" defTabSz="914400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5600" b="1" dirty="0"/>
                <a:t>400,000 people </a:t>
              </a:r>
              <a:r>
                <a:rPr lang="en-GB" sz="5600" dirty="0"/>
                <a:t>without safe drinking water</a:t>
              </a:r>
            </a:p>
            <a:p>
              <a:pPr marL="342900" indent="-342900" defTabSz="914400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GB" sz="5600" dirty="0"/>
            </a:p>
            <a:p>
              <a:pPr marL="342900" indent="-342900" defTabSz="914400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sz="5600" dirty="0"/>
                <a:t>Affected: </a:t>
              </a:r>
            </a:p>
            <a:p>
              <a:pPr marL="720000" lvl="6" indent="-342900">
                <a:buFont typeface="Arial" panose="020B0604020202020204" pitchFamily="34" charset="0"/>
                <a:buChar char="•"/>
              </a:pPr>
              <a:r>
                <a:rPr lang="en-GB" sz="5600" dirty="0"/>
                <a:t>Washing hands</a:t>
              </a:r>
            </a:p>
            <a:p>
              <a:pPr marL="720000" lvl="6" indent="-342900">
                <a:buFont typeface="Arial" panose="020B0604020202020204" pitchFamily="34" charset="0"/>
                <a:buChar char="•"/>
              </a:pPr>
              <a:r>
                <a:rPr lang="en-GB" sz="5600" dirty="0"/>
                <a:t>Showering</a:t>
              </a:r>
            </a:p>
            <a:p>
              <a:pPr marL="720000" lvl="6" indent="-342900">
                <a:buFont typeface="Arial" panose="020B0604020202020204" pitchFamily="34" charset="0"/>
                <a:buChar char="•"/>
              </a:pPr>
              <a:r>
                <a:rPr lang="en-GB" sz="5600" dirty="0"/>
                <a:t>Filling bowls for pets</a:t>
              </a:r>
            </a:p>
            <a:p>
              <a:pPr marL="720000" lvl="6" indent="-342900">
                <a:buFont typeface="Arial" panose="020B0604020202020204" pitchFamily="34" charset="0"/>
                <a:buChar char="•"/>
              </a:pPr>
              <a:r>
                <a:rPr lang="en-GB" sz="5600" dirty="0" smtClean="0"/>
                <a:t>Drinking water</a:t>
              </a:r>
            </a:p>
            <a:p>
              <a:endParaRPr lang="en-GB" sz="3200" dirty="0" smtClean="0">
                <a:latin typeface="+mn-lt"/>
                <a:hlinkClick r:id="rId56"/>
              </a:endParaRPr>
            </a:p>
            <a:p>
              <a:r>
                <a:rPr lang="en-GB" sz="2800" dirty="0" smtClean="0">
                  <a:latin typeface="+mn-lt"/>
                  <a:hlinkClick r:id="rId56"/>
                </a:rPr>
                <a:t>https://greatlakes.org/2019/08/five-years-later-lessons-from-the-toledo-water-crisis/</a:t>
              </a:r>
              <a:endParaRPr lang="en-GB" sz="2800" dirty="0" smtClean="0">
                <a:latin typeface="+mn-lt"/>
              </a:endParaRPr>
            </a:p>
            <a:p>
              <a:r>
                <a:rPr lang="en-GB" sz="2800" dirty="0" smtClean="0">
                  <a:latin typeface="+mn-lt"/>
                  <a:hlinkClick r:id="rId57"/>
                </a:rPr>
                <a:t>https://www.mbari.org/environmental-sample-processor-monitors-drinking-water-lake-erie/</a:t>
              </a:r>
              <a:endParaRPr lang="en-GB" sz="2800" dirty="0" smtClean="0">
                <a:latin typeface="+mn-lt"/>
              </a:endParaRPr>
            </a:p>
            <a:p>
              <a:r>
                <a:rPr lang="en-GB" sz="2800" dirty="0" smtClean="0">
                  <a:latin typeface="+mn-lt"/>
                  <a:hlinkClick r:id="rId58"/>
                </a:rPr>
                <a:t>https://www.circleofblue.org/2015/great-lakes/the-toledo-water-crisis-one-year-later/</a:t>
              </a:r>
              <a:endParaRPr lang="en-GB" sz="2800" dirty="0">
                <a:latin typeface="+mn-lt"/>
              </a:endParaRPr>
            </a:p>
          </p:txBody>
        </p:sp>
        <p:grpSp>
          <p:nvGrpSpPr>
            <p:cNvPr id="111" name="Group 110"/>
            <p:cNvGrpSpPr>
              <a:grpSpLocks noChangeAspect="1"/>
            </p:cNvGrpSpPr>
            <p:nvPr/>
          </p:nvGrpSpPr>
          <p:grpSpPr>
            <a:xfrm>
              <a:off x="88167674" y="14335532"/>
              <a:ext cx="11639142" cy="7001672"/>
              <a:chOff x="91389698" y="14242701"/>
              <a:chExt cx="5886806" cy="3541282"/>
            </a:xfrm>
          </p:grpSpPr>
          <p:pic>
            <p:nvPicPr>
              <p:cNvPr id="107" name="Picture 106" descr="A picture containing tree, mountain&#10;&#10;Description automatically generated">
                <a:extLst>
                  <a:ext uri="{FF2B5EF4-FFF2-40B4-BE49-F238E27FC236}">
                    <a16:creationId xmlns:a16="http://schemas.microsoft.com/office/drawing/2014/main" id="{30C9372E-61E0-4E41-9312-13A2BE672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89698" y="14242701"/>
                <a:ext cx="5886806" cy="3541282"/>
              </a:xfrm>
              <a:prstGeom prst="rect">
                <a:avLst/>
              </a:prstGeom>
            </p:spPr>
          </p:pic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CA2F679-F21D-4B52-962F-15563AA3B5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146631" y="16630102"/>
                <a:ext cx="223009" cy="223009"/>
              </a:xfrm>
              <a:prstGeom prst="ellipse">
                <a:avLst/>
              </a:prstGeom>
              <a:solidFill>
                <a:srgbClr val="FFFFFF"/>
              </a:solidFill>
              <a:ln w="762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10" name="Picture 109" descr="A boat on a body of water&#10;&#10;Description automatically generated">
              <a:extLst>
                <a:ext uri="{FF2B5EF4-FFF2-40B4-BE49-F238E27FC236}">
                  <a16:creationId xmlns:a16="http://schemas.microsoft.com/office/drawing/2014/main" id="{BC48DDE3-4D49-4B0B-B97D-09DDD90C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2528" y="22859328"/>
              <a:ext cx="6051216" cy="3403810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88881324" y="22083920"/>
              <a:ext cx="7881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 err="1" smtClean="0"/>
                <a:t>Drinking</a:t>
              </a:r>
              <a:r>
                <a:rPr lang="de-DE" sz="4000" dirty="0" smtClean="0"/>
                <a:t> </a:t>
              </a:r>
              <a:r>
                <a:rPr lang="de-DE" sz="4000" dirty="0" err="1" smtClean="0"/>
                <a:t>water</a:t>
              </a:r>
              <a:r>
                <a:rPr lang="de-DE" sz="4000" dirty="0" smtClean="0"/>
                <a:t> </a:t>
              </a:r>
              <a:r>
                <a:rPr lang="de-DE" sz="4000" dirty="0" err="1" smtClean="0"/>
                <a:t>abstraction</a:t>
              </a:r>
              <a:r>
                <a:rPr lang="de-DE" sz="4000" dirty="0" smtClean="0"/>
                <a:t> </a:t>
              </a:r>
              <a:r>
                <a:rPr lang="de-DE" sz="4000" dirty="0" err="1" smtClean="0"/>
                <a:t>point</a:t>
              </a:r>
              <a:endParaRPr lang="en-US" sz="4000" dirty="0"/>
            </a:p>
          </p:txBody>
        </p:sp>
        <p:sp>
          <p:nvSpPr>
            <p:cNvPr id="113" name="Circular Arrow 112"/>
            <p:cNvSpPr/>
            <p:nvPr/>
          </p:nvSpPr>
          <p:spPr>
            <a:xfrm rot="15763205">
              <a:off x="88042598" y="18346788"/>
              <a:ext cx="3324493" cy="5317042"/>
            </a:xfrm>
            <a:prstGeom prst="circularArrow">
              <a:avLst>
                <a:gd name="adj1" fmla="val 1141"/>
                <a:gd name="adj2" fmla="val 1142319"/>
                <a:gd name="adj3" fmla="val 20487754"/>
                <a:gd name="adj4" fmla="val 11842693"/>
                <a:gd name="adj5" fmla="val 46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trigger group blooms"/>
          <p:cNvGrpSpPr/>
          <p:nvPr/>
        </p:nvGrpSpPr>
        <p:grpSpPr>
          <a:xfrm>
            <a:off x="0" y="782294"/>
            <a:ext cx="11836402" cy="8853705"/>
            <a:chOff x="0" y="782294"/>
            <a:chExt cx="11836402" cy="8853705"/>
          </a:xfrm>
        </p:grpSpPr>
        <p:sp>
          <p:nvSpPr>
            <p:cNvPr id="116" name="trigger - blooms"/>
            <p:cNvSpPr txBox="1"/>
            <p:nvPr/>
          </p:nvSpPr>
          <p:spPr>
            <a:xfrm>
              <a:off x="7192176" y="1354797"/>
              <a:ext cx="1447116" cy="1968252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1379" dirty="0">
                  <a:latin typeface="Muni Bold" panose="00000500000000000000" pitchFamily="50" charset="-18"/>
                </a:rPr>
                <a:t>?</a:t>
              </a:r>
              <a:endParaRPr lang="en-US" sz="11379" dirty="0">
                <a:latin typeface="Muni Bold" panose="00000500000000000000" pitchFamily="50" charset="-18"/>
              </a:endParaRPr>
            </a:p>
          </p:txBody>
        </p:sp>
        <p:grpSp>
          <p:nvGrpSpPr>
            <p:cNvPr id="7" name="bloom baltic">
              <a:extLst>
                <a:ext uri="{FF2B5EF4-FFF2-40B4-BE49-F238E27FC236}">
                  <a16:creationId xmlns:a16="http://schemas.microsoft.com/office/drawing/2014/main" id="{DC4D21D5-F133-4500-B2A7-1D48A20FDC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782294"/>
              <a:ext cx="11836402" cy="8853705"/>
              <a:chOff x="229364" y="5627631"/>
              <a:chExt cx="2340744" cy="1455133"/>
            </a:xfrm>
          </p:grpSpPr>
          <p:sp>
            <p:nvSpPr>
              <p:cNvPr id="8" name="object 61">
                <a:extLst>
                  <a:ext uri="{FF2B5EF4-FFF2-40B4-BE49-F238E27FC236}">
                    <a16:creationId xmlns:a16="http://schemas.microsoft.com/office/drawing/2014/main" id="{1A306869-0962-49C9-B2AA-8A5CF109E964}"/>
                  </a:ext>
                </a:extLst>
              </p:cNvPr>
              <p:cNvSpPr/>
              <p:nvPr/>
            </p:nvSpPr>
            <p:spPr>
              <a:xfrm>
                <a:off x="406400" y="5627631"/>
                <a:ext cx="1898163" cy="1099319"/>
              </a:xfrm>
              <a:prstGeom prst="rect">
                <a:avLst/>
              </a:prstGeom>
              <a:blipFill>
                <a:blip r:embed="rId6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5689"/>
              </a:p>
            </p:txBody>
          </p:sp>
          <p:sp>
            <p:nvSpPr>
              <p:cNvPr id="9" name="object 62">
                <a:extLst>
                  <a:ext uri="{FF2B5EF4-FFF2-40B4-BE49-F238E27FC236}">
                    <a16:creationId xmlns:a16="http://schemas.microsoft.com/office/drawing/2014/main" id="{1242D609-FD6F-4A4D-959F-E342D0C20420}"/>
                  </a:ext>
                </a:extLst>
              </p:cNvPr>
              <p:cNvSpPr txBox="1"/>
              <p:nvPr/>
            </p:nvSpPr>
            <p:spPr>
              <a:xfrm>
                <a:off x="229364" y="6779260"/>
                <a:ext cx="2340744" cy="30350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18095" algn="ctr"/>
                <a:r>
                  <a:rPr sz="6000" b="1" spc="-34" dirty="0">
                    <a:latin typeface="Calibri"/>
                    <a:cs typeface="Calibri"/>
                  </a:rPr>
                  <a:t>Cyanobacterial bloom in </a:t>
                </a:r>
                <a:r>
                  <a:rPr sz="6000" b="1" spc="-17" dirty="0">
                    <a:latin typeface="Calibri"/>
                    <a:cs typeface="Calibri"/>
                  </a:rPr>
                  <a:t>the  </a:t>
                </a:r>
                <a:r>
                  <a:rPr lang="de-DE" sz="6000" b="1" spc="-17" dirty="0">
                    <a:latin typeface="Calibri"/>
                    <a:cs typeface="Calibri"/>
                  </a:rPr>
                  <a:t/>
                </a:r>
                <a:br>
                  <a:rPr lang="de-DE" sz="6000" b="1" spc="-17" dirty="0">
                    <a:latin typeface="Calibri"/>
                    <a:cs typeface="Calibri"/>
                  </a:rPr>
                </a:br>
                <a:r>
                  <a:rPr sz="6000" b="1" spc="-17" dirty="0" smtClean="0">
                    <a:latin typeface="Calibri"/>
                    <a:cs typeface="Calibri"/>
                  </a:rPr>
                  <a:t>Baltic </a:t>
                </a:r>
                <a:r>
                  <a:rPr sz="6000" b="1" spc="-17" dirty="0">
                    <a:latin typeface="Calibri"/>
                    <a:cs typeface="Calibri"/>
                  </a:rPr>
                  <a:t>Sea</a:t>
                </a:r>
                <a:r>
                  <a:rPr lang="de-DE" sz="6000" b="1" spc="-17" dirty="0">
                    <a:latin typeface="Calibri"/>
                    <a:cs typeface="Calibri"/>
                  </a:rPr>
                  <a:t>,</a:t>
                </a:r>
                <a:r>
                  <a:rPr sz="6000" b="1" spc="-17" dirty="0">
                    <a:latin typeface="Calibri"/>
                    <a:cs typeface="Calibri"/>
                  </a:rPr>
                  <a:t> July</a:t>
                </a:r>
                <a:r>
                  <a:rPr sz="6000" b="1" spc="-304" dirty="0">
                    <a:latin typeface="Calibri"/>
                    <a:cs typeface="Calibri"/>
                  </a:rPr>
                  <a:t> </a:t>
                </a:r>
                <a:r>
                  <a:rPr sz="6000" b="1" spc="-17" dirty="0">
                    <a:latin typeface="Calibri"/>
                    <a:cs typeface="Calibri"/>
                  </a:rPr>
                  <a:t>2010</a:t>
                </a:r>
                <a:endParaRPr sz="6000" baseline="27777" dirty="0"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33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ungs - field"/>
          <p:cNvSpPr>
            <a:spLocks/>
          </p:cNvSpPr>
          <p:nvPr/>
        </p:nvSpPr>
        <p:spPr>
          <a:xfrm>
            <a:off x="-265459" y="-756936"/>
            <a:ext cx="53004976" cy="29560536"/>
          </a:xfrm>
          <a:prstGeom prst="roundRect">
            <a:avLst>
              <a:gd name="adj" fmla="val 1597"/>
            </a:avLst>
          </a:prstGeom>
          <a:solidFill>
            <a:schemeClr val="accent4">
              <a:lumMod val="60000"/>
              <a:lumOff val="40000"/>
              <a:alpha val="2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4782" dirty="0"/>
          </a:p>
        </p:txBody>
      </p:sp>
      <p:pic>
        <p:nvPicPr>
          <p:cNvPr id="3" name="lung - im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37489" r="29798" b="41001"/>
          <a:stretch/>
        </p:blipFill>
        <p:spPr>
          <a:xfrm>
            <a:off x="389701" y="271530"/>
            <a:ext cx="6473973" cy="4501767"/>
          </a:xfrm>
          <a:prstGeom prst="rect">
            <a:avLst/>
          </a:prstGeom>
        </p:spPr>
      </p:pic>
      <p:sp>
        <p:nvSpPr>
          <p:cNvPr id="4" name="Refs - lungs"/>
          <p:cNvSpPr txBox="1">
            <a:spLocks noChangeAspect="1"/>
          </p:cNvSpPr>
          <p:nvPr/>
        </p:nvSpPr>
        <p:spPr>
          <a:xfrm>
            <a:off x="31962196" y="26558918"/>
            <a:ext cx="19102696" cy="27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5" b="1" dirty="0">
                <a:latin typeface="+mj-lt"/>
              </a:rPr>
              <a:t>Publications</a:t>
            </a:r>
            <a:r>
              <a:rPr lang="en-US" sz="2845" dirty="0">
                <a:latin typeface="+mj-lt"/>
              </a:rPr>
              <a:t>:</a:t>
            </a:r>
          </a:p>
          <a:p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Laboha</a:t>
            </a:r>
            <a:r>
              <a:rPr lang="en-US" sz="2845" dirty="0">
                <a:latin typeface="+mj-lt"/>
              </a:rPr>
              <a:t>, P, Hildebrandt, J-P, </a:t>
            </a:r>
            <a:r>
              <a:rPr lang="en-US" sz="2845" dirty="0" err="1">
                <a:latin typeface="+mj-lt"/>
              </a:rPr>
              <a:t>Hilscherova</a:t>
            </a:r>
            <a:r>
              <a:rPr lang="en-US" sz="2845" dirty="0">
                <a:latin typeface="+mj-lt"/>
              </a:rPr>
              <a:t>, K, </a:t>
            </a:r>
            <a:r>
              <a:rPr lang="en-US" sz="2845" dirty="0" err="1">
                <a:latin typeface="+mj-lt"/>
              </a:rPr>
              <a:t>Babica</a:t>
            </a:r>
            <a:r>
              <a:rPr lang="en-US" sz="2845" dirty="0">
                <a:latin typeface="+mj-lt"/>
              </a:rPr>
              <a:t>, P: </a:t>
            </a:r>
            <a:r>
              <a:rPr lang="en-US" sz="2845" b="1" dirty="0">
                <a:latin typeface="+mj-lt"/>
              </a:rPr>
              <a:t>Effects of </a:t>
            </a:r>
            <a:r>
              <a:rPr lang="en-US" sz="2845" b="1" dirty="0" err="1">
                <a:latin typeface="+mj-lt"/>
              </a:rPr>
              <a:t>cylindrospermopsin</a:t>
            </a:r>
            <a:r>
              <a:rPr lang="en-US" sz="2845" b="1" dirty="0">
                <a:latin typeface="+mj-lt"/>
              </a:rPr>
              <a:t> on cultured immortalized human airway epithelial cells</a:t>
            </a:r>
            <a:r>
              <a:rPr lang="en-US" sz="2845" dirty="0">
                <a:latin typeface="+mj-lt"/>
              </a:rPr>
              <a:t>. Chemosphere 2020, 220(4), 620-628; </a:t>
            </a:r>
            <a:r>
              <a:rPr lang="en-US" sz="2845" dirty="0">
                <a:latin typeface="+mj-lt"/>
                <a:hlinkClick r:id="rId5"/>
              </a:rPr>
              <a:t>https://doi.org/10.1016/j.chemosphere.2018.12.157</a:t>
            </a:r>
            <a:r>
              <a:rPr lang="en-US" sz="2845" dirty="0">
                <a:latin typeface="+mj-lt"/>
              </a:rPr>
              <a:t> </a:t>
            </a:r>
          </a:p>
          <a:p>
            <a:r>
              <a:rPr lang="en-US" sz="2845" dirty="0" err="1">
                <a:latin typeface="+mj-lt"/>
              </a:rPr>
              <a:t>Brozman</a:t>
            </a:r>
            <a:r>
              <a:rPr lang="en-US" sz="2845" dirty="0">
                <a:latin typeface="+mj-lt"/>
              </a:rPr>
              <a:t>, O, </a:t>
            </a:r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Babica</a:t>
            </a:r>
            <a:r>
              <a:rPr lang="en-US" sz="2845" dirty="0">
                <a:latin typeface="+mj-lt"/>
              </a:rPr>
              <a:t>, P, </a:t>
            </a:r>
            <a:r>
              <a:rPr lang="en-US" sz="2845" dirty="0" err="1">
                <a:latin typeface="+mj-lt"/>
              </a:rPr>
              <a:t>Laboha</a:t>
            </a:r>
            <a:r>
              <a:rPr lang="en-US" sz="2845" dirty="0">
                <a:latin typeface="+mj-lt"/>
              </a:rPr>
              <a:t>, P: </a:t>
            </a:r>
            <a:r>
              <a:rPr lang="en-US" sz="2845" b="1" dirty="0" err="1">
                <a:latin typeface="+mj-lt"/>
              </a:rPr>
              <a:t>Microcystin</a:t>
            </a:r>
            <a:r>
              <a:rPr lang="en-US" sz="2845" b="1" dirty="0">
                <a:latin typeface="+mj-lt"/>
              </a:rPr>
              <a:t>-LR Does Not Alter Cell Survival and Intracellular Signaling in Human Bronchial Epithelial Cells</a:t>
            </a:r>
            <a:r>
              <a:rPr lang="en-US" sz="2845" dirty="0">
                <a:latin typeface="+mj-lt"/>
              </a:rPr>
              <a:t>. </a:t>
            </a:r>
            <a:r>
              <a:rPr lang="cs-CZ" sz="2845" dirty="0" err="1">
                <a:latin typeface="+mj-lt"/>
              </a:rPr>
              <a:t>Toxins</a:t>
            </a:r>
            <a:r>
              <a:rPr lang="cs-CZ" sz="2845" dirty="0">
                <a:latin typeface="+mj-lt"/>
              </a:rPr>
              <a:t> 2020, 12(3), 165; </a:t>
            </a:r>
            <a:r>
              <a:rPr lang="cs-CZ" sz="2845" dirty="0">
                <a:latin typeface="+mj-lt"/>
                <a:hlinkClick r:id="rId6"/>
              </a:rPr>
              <a:t>https://doi.org/10.3390/toxins12030165</a:t>
            </a:r>
            <a:endParaRPr lang="en-US" sz="2845" dirty="0">
              <a:latin typeface="+mj-lt"/>
            </a:endParaRPr>
          </a:p>
          <a:p>
            <a:endParaRPr lang="cs-CZ" sz="2845" dirty="0">
              <a:latin typeface="+mj-lt"/>
            </a:endParaRPr>
          </a:p>
        </p:txBody>
      </p:sp>
      <p:sp>
        <p:nvSpPr>
          <p:cNvPr id="5" name="MAPK - description">
            <a:extLst>
              <a:ext uri="{FF2B5EF4-FFF2-40B4-BE49-F238E27FC236}">
                <a16:creationId xmlns:a16="http://schemas.microsoft.com/office/drawing/2014/main" id="{9E3292AE-0E92-41E3-8F72-B744B5AD0179}"/>
              </a:ext>
            </a:extLst>
          </p:cNvPr>
          <p:cNvSpPr txBox="1">
            <a:spLocks/>
          </p:cNvSpPr>
          <p:nvPr/>
        </p:nvSpPr>
        <p:spPr>
          <a:xfrm flipH="1">
            <a:off x="8841183" y="17690659"/>
            <a:ext cx="14208000" cy="429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095" algn="just"/>
            <a:r>
              <a:rPr sz="3983" b="1" spc="-54" dirty="0">
                <a:cs typeface="Calibri"/>
              </a:rPr>
              <a:t>Overview of</a:t>
            </a:r>
            <a:r>
              <a:rPr lang="de-DE" sz="3983" b="1" spc="-54" dirty="0">
                <a:cs typeface="Calibri"/>
              </a:rPr>
              <a:t> </a:t>
            </a:r>
            <a:r>
              <a:rPr lang="de-DE" sz="3983" b="1" spc="-54" dirty="0" err="1">
                <a:cs typeface="Calibri"/>
              </a:rPr>
              <a:t>the</a:t>
            </a:r>
            <a:r>
              <a:rPr sz="3983" b="1" spc="-54" dirty="0">
                <a:cs typeface="Calibri"/>
              </a:rPr>
              <a:t> investigated MAP kinase pathways. </a:t>
            </a:r>
            <a:r>
              <a:rPr sz="3983" spc="-54" dirty="0">
                <a:cs typeface="Calibri"/>
              </a:rPr>
              <a:t>Phosphorylation of p38 has been  linked to cell stress, inflammation and apoptosis. p38 kinase substrates include the  transcription factor p53 (pro-apoptotic activity, tumor suppressor, cell cycle arrest at</a:t>
            </a:r>
            <a:r>
              <a:rPr lang="de-DE" sz="3983" spc="-54" dirty="0">
                <a:cs typeface="Calibri"/>
              </a:rPr>
              <a:t> </a:t>
            </a:r>
            <a:r>
              <a:rPr sz="3983" spc="-54" dirty="0">
                <a:cs typeface="Calibri"/>
              </a:rPr>
              <a:t>G1/S). Phosphorylation of MAPK ERK1/2 is linked to cell proliferation,  differentiation and survival. Active ERK1/2 amongst others promotes nuclear  translocation of the proto-oncogene c-Fos upon phosphorylation</a:t>
            </a:r>
            <a:r>
              <a:rPr sz="3983" spc="-54" baseline="30000" dirty="0">
                <a:cs typeface="Calibri"/>
              </a:rPr>
              <a:t>9</a:t>
            </a:r>
            <a:r>
              <a:rPr sz="3983" spc="-54" dirty="0">
                <a:cs typeface="Calibri"/>
              </a:rPr>
              <a:t>.</a:t>
            </a:r>
          </a:p>
        </p:txBody>
      </p:sp>
      <p:sp>
        <p:nvSpPr>
          <p:cNvPr id="6" name="MAPK - graphic">
            <a:extLst>
              <a:ext uri="{FF2B5EF4-FFF2-40B4-BE49-F238E27FC236}">
                <a16:creationId xmlns:a16="http://schemas.microsoft.com/office/drawing/2014/main" id="{ACC23F2E-AD6D-4E41-8582-256B7C3B0820}"/>
              </a:ext>
            </a:extLst>
          </p:cNvPr>
          <p:cNvSpPr>
            <a:spLocks noChangeAspect="1"/>
          </p:cNvSpPr>
          <p:nvPr/>
        </p:nvSpPr>
        <p:spPr>
          <a:xfrm>
            <a:off x="2220763" y="20517882"/>
            <a:ext cx="16955198" cy="8343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646"/>
          </a:p>
        </p:txBody>
      </p:sp>
      <p:sp>
        <p:nvSpPr>
          <p:cNvPr id="7" name="Inhal CYN BF - description">
            <a:extLst>
              <a:ext uri="{FF2B5EF4-FFF2-40B4-BE49-F238E27FC236}">
                <a16:creationId xmlns:a16="http://schemas.microsoft.com/office/drawing/2014/main" id="{9F73C0B0-F9C6-44A2-BEAF-2FE51C90C642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2434224" y="15719146"/>
            <a:ext cx="17950676" cy="2451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31" marR="18095" algn="just">
              <a:lnSpc>
                <a:spcPct val="80000"/>
              </a:lnSpc>
            </a:pPr>
            <a:r>
              <a:rPr lang="de-DE" sz="3983" b="1" spc="17" dirty="0" err="1">
                <a:latin typeface="Calibri"/>
                <a:cs typeface="Calibri"/>
              </a:rPr>
              <a:t>Cytotoxic</a:t>
            </a:r>
            <a:r>
              <a:rPr lang="de-DE" sz="3983" b="1" spc="17" dirty="0">
                <a:latin typeface="Calibri"/>
                <a:cs typeface="Calibri"/>
              </a:rPr>
              <a:t> </a:t>
            </a:r>
            <a:r>
              <a:rPr lang="de-DE" sz="3983" b="1" spc="17" dirty="0" err="1">
                <a:latin typeface="Calibri"/>
                <a:cs typeface="Calibri"/>
              </a:rPr>
              <a:t>effects</a:t>
            </a:r>
            <a:r>
              <a:rPr lang="de-DE" sz="3983" b="1" spc="17" dirty="0">
                <a:latin typeface="Calibri"/>
                <a:cs typeface="Calibri"/>
              </a:rPr>
              <a:t>, </a:t>
            </a:r>
            <a:r>
              <a:rPr lang="de-DE" sz="3983" b="1" spc="17" dirty="0" err="1">
                <a:latin typeface="Calibri"/>
                <a:cs typeface="Calibri"/>
              </a:rPr>
              <a:t>morphological</a:t>
            </a:r>
            <a:r>
              <a:rPr lang="de-DE" sz="3983" b="1" spc="17" dirty="0">
                <a:latin typeface="Calibri"/>
                <a:cs typeface="Calibri"/>
              </a:rPr>
              <a:t> </a:t>
            </a:r>
            <a:r>
              <a:rPr lang="de-DE" sz="3983" b="1" spc="17" dirty="0" err="1">
                <a:latin typeface="Calibri"/>
                <a:cs typeface="Calibri"/>
              </a:rPr>
              <a:t>alterations</a:t>
            </a:r>
            <a:r>
              <a:rPr lang="de-DE" sz="3983" b="1" spc="17" dirty="0">
                <a:latin typeface="Calibri"/>
                <a:cs typeface="Calibri"/>
              </a:rPr>
              <a:t> </a:t>
            </a:r>
            <a:r>
              <a:rPr lang="de-DE" sz="3983" b="1" spc="17" dirty="0" err="1">
                <a:latin typeface="Calibri"/>
                <a:cs typeface="Calibri"/>
              </a:rPr>
              <a:t>and</a:t>
            </a:r>
            <a:r>
              <a:rPr lang="de-DE" sz="3983" b="1" spc="17" dirty="0">
                <a:cs typeface="Calibri"/>
              </a:rPr>
              <a:t> </a:t>
            </a:r>
            <a:r>
              <a:rPr lang="de-DE" sz="3983" b="1" spc="17" dirty="0" err="1">
                <a:cs typeface="Calibri"/>
              </a:rPr>
              <a:t>cell</a:t>
            </a:r>
            <a:r>
              <a:rPr lang="de-DE" sz="3983" b="1" spc="17" dirty="0">
                <a:cs typeface="Calibri"/>
              </a:rPr>
              <a:t> </a:t>
            </a:r>
            <a:r>
              <a:rPr lang="de-DE" sz="3983" b="1" spc="17" dirty="0" err="1">
                <a:cs typeface="Calibri"/>
              </a:rPr>
              <a:t>layer</a:t>
            </a:r>
            <a:r>
              <a:rPr lang="de-DE" sz="3983" b="1" spc="17" dirty="0">
                <a:cs typeface="Calibri"/>
              </a:rPr>
              <a:t> </a:t>
            </a:r>
            <a:r>
              <a:rPr lang="de-DE" sz="3983" b="1" spc="17" dirty="0" err="1">
                <a:cs typeface="Calibri"/>
              </a:rPr>
              <a:t>destruction</a:t>
            </a:r>
            <a:r>
              <a:rPr lang="de-DE" sz="3983" b="1" spc="17" dirty="0">
                <a:cs typeface="Calibri"/>
              </a:rPr>
              <a:t> </a:t>
            </a:r>
            <a:r>
              <a:rPr lang="de-DE" sz="3983" spc="17" dirty="0">
                <a:latin typeface="Calibri"/>
                <a:cs typeface="Calibri"/>
              </a:rPr>
              <a:t>(</a:t>
            </a:r>
            <a:r>
              <a:rPr lang="de-DE" sz="3983" b="1" spc="17" dirty="0">
                <a:latin typeface="Calibri"/>
                <a:cs typeface="Calibri"/>
              </a:rPr>
              <a:t>↑</a:t>
            </a:r>
            <a:r>
              <a:rPr lang="de-DE" sz="3983" spc="17" dirty="0">
                <a:latin typeface="Calibri"/>
                <a:cs typeface="Calibri"/>
              </a:rPr>
              <a:t>) upon 24 h CYN </a:t>
            </a:r>
            <a:r>
              <a:rPr lang="de-DE" sz="3983" spc="17" dirty="0" err="1">
                <a:latin typeface="Calibri"/>
                <a:cs typeface="Calibri"/>
              </a:rPr>
              <a:t>exposure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were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observed</a:t>
            </a:r>
            <a:r>
              <a:rPr lang="de-DE" sz="3983" spc="17" dirty="0">
                <a:latin typeface="Calibri"/>
                <a:cs typeface="Calibri"/>
              </a:rPr>
              <a:t> in </a:t>
            </a:r>
            <a:r>
              <a:rPr lang="de-DE" sz="3983" spc="17" dirty="0" err="1">
                <a:latin typeface="Calibri"/>
                <a:cs typeface="Calibri"/>
              </a:rPr>
              <a:t>both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airway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epithelial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cell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lines</a:t>
            </a:r>
            <a:r>
              <a:rPr lang="de-DE" sz="3983" spc="17" dirty="0">
                <a:latin typeface="Calibri"/>
                <a:cs typeface="Calibri"/>
              </a:rPr>
              <a:t>. </a:t>
            </a:r>
            <a:r>
              <a:rPr lang="de-DE" sz="3983" spc="17" dirty="0" err="1">
                <a:latin typeface="Calibri"/>
                <a:cs typeface="Calibri"/>
              </a:rPr>
              <a:t>Accordingly</a:t>
            </a:r>
            <a:r>
              <a:rPr lang="de-DE" sz="3983" spc="17" dirty="0">
                <a:latin typeface="Calibri"/>
                <a:cs typeface="Calibri"/>
              </a:rPr>
              <a:t>, </a:t>
            </a:r>
            <a:r>
              <a:rPr lang="de-DE" sz="3983" b="1" spc="17" dirty="0" err="1">
                <a:latin typeface="Calibri"/>
                <a:cs typeface="Calibri"/>
              </a:rPr>
              <a:t>cell</a:t>
            </a:r>
            <a:r>
              <a:rPr lang="de-DE" sz="3983" b="1" spc="17" dirty="0">
                <a:latin typeface="Calibri"/>
                <a:cs typeface="Calibri"/>
              </a:rPr>
              <a:t> </a:t>
            </a:r>
            <a:r>
              <a:rPr lang="de-DE" sz="3983" b="1" spc="17" dirty="0" err="1">
                <a:latin typeface="Calibri"/>
                <a:cs typeface="Calibri"/>
              </a:rPr>
              <a:t>viability</a:t>
            </a:r>
            <a:r>
              <a:rPr lang="de-DE" sz="3983" b="1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decreased</a:t>
            </a:r>
            <a:r>
              <a:rPr lang="de-DE" sz="3983" spc="17" dirty="0">
                <a:latin typeface="Calibri"/>
                <a:cs typeface="Calibri"/>
              </a:rPr>
              <a:t> in a dose-</a:t>
            </a:r>
            <a:r>
              <a:rPr lang="de-DE" sz="3983" spc="17" dirty="0" err="1">
                <a:latin typeface="Calibri"/>
                <a:cs typeface="Calibri"/>
              </a:rPr>
              <a:t>dependent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fashion</a:t>
            </a:r>
            <a:r>
              <a:rPr lang="de-DE" sz="3983" spc="17" dirty="0">
                <a:latin typeface="Calibri"/>
                <a:cs typeface="Calibri"/>
              </a:rPr>
              <a:t> in all </a:t>
            </a:r>
            <a:r>
              <a:rPr lang="de-DE" sz="3983" spc="17" dirty="0" err="1">
                <a:latin typeface="Calibri"/>
                <a:cs typeface="Calibri"/>
              </a:rPr>
              <a:t>three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metabolic</a:t>
            </a:r>
            <a:r>
              <a:rPr lang="de-DE" sz="3983" spc="17" dirty="0">
                <a:latin typeface="Calibri"/>
                <a:cs typeface="Calibri"/>
              </a:rPr>
              <a:t> </a:t>
            </a:r>
            <a:r>
              <a:rPr lang="de-DE" sz="3983" spc="17" dirty="0" err="1">
                <a:latin typeface="Calibri"/>
                <a:cs typeface="Calibri"/>
              </a:rPr>
              <a:t>assays</a:t>
            </a:r>
            <a:r>
              <a:rPr lang="de-DE" sz="3983" spc="17" dirty="0">
                <a:latin typeface="Calibri"/>
                <a:cs typeface="Calibri"/>
              </a:rPr>
              <a:t> (</a:t>
            </a:r>
            <a:r>
              <a:rPr lang="de-DE" sz="3983" b="1" spc="17" dirty="0">
                <a:latin typeface="Calibri"/>
                <a:cs typeface="Calibri"/>
              </a:rPr>
              <a:t>↓</a:t>
            </a:r>
            <a:r>
              <a:rPr lang="de-DE" sz="3983" spc="17" dirty="0">
                <a:latin typeface="Calibri"/>
                <a:cs typeface="Calibri"/>
              </a:rPr>
              <a:t>).</a:t>
            </a:r>
          </a:p>
          <a:p>
            <a:pPr marL="45231" marR="18095" algn="just">
              <a:lnSpc>
                <a:spcPct val="80000"/>
              </a:lnSpc>
            </a:pPr>
            <a:r>
              <a:rPr lang="en-US" sz="3983" spc="17" dirty="0">
                <a:cs typeface="Calibri"/>
              </a:rPr>
              <a:t>Mean ± SD, n=3, *: p≤0.05, **: p≤0.01, ***: p≤0.001. FOC: fraction of control, relative to naïve (untreated) control.</a:t>
            </a:r>
            <a:endParaRPr sz="3983" dirty="0">
              <a:latin typeface="Calibri"/>
              <a:cs typeface="Calibri"/>
            </a:endParaRPr>
          </a:p>
        </p:txBody>
      </p:sp>
      <p:sp>
        <p:nvSpPr>
          <p:cNvPr id="8" name="ERK-pathway">
            <a:extLst>
              <a:ext uri="{FF2B5EF4-FFF2-40B4-BE49-F238E27FC236}">
                <a16:creationId xmlns:a16="http://schemas.microsoft.com/office/drawing/2014/main" id="{DA220070-3365-466F-8561-B591A7CD4E8E}"/>
              </a:ext>
            </a:extLst>
          </p:cNvPr>
          <p:cNvSpPr txBox="1">
            <a:spLocks/>
          </p:cNvSpPr>
          <p:nvPr/>
        </p:nvSpPr>
        <p:spPr>
          <a:xfrm flipH="1">
            <a:off x="14729192" y="23511292"/>
            <a:ext cx="10412213" cy="376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965" b="1" cap="small" dirty="0"/>
              <a:t>Proliferation, </a:t>
            </a:r>
            <a:br>
              <a:rPr lang="de-DE" sz="7965" b="1" cap="small" dirty="0"/>
            </a:br>
            <a:r>
              <a:rPr lang="de-DE" sz="7965" b="1" cap="small" dirty="0" err="1"/>
              <a:t>Cell</a:t>
            </a:r>
            <a:r>
              <a:rPr lang="de-DE" sz="7965" b="1" cap="small" dirty="0"/>
              <a:t> </a:t>
            </a:r>
            <a:r>
              <a:rPr lang="de-DE" sz="7965" b="1" cap="small" dirty="0" err="1"/>
              <a:t>cycle</a:t>
            </a:r>
            <a:r>
              <a:rPr lang="de-DE" sz="7965" b="1" cap="small" dirty="0"/>
              <a:t> </a:t>
            </a:r>
            <a:r>
              <a:rPr lang="de-DE" sz="7965" b="1" cap="small" dirty="0" err="1"/>
              <a:t>progression</a:t>
            </a:r>
            <a:r>
              <a:rPr lang="de-DE" sz="7965" b="1" cap="small" dirty="0"/>
              <a:t>, </a:t>
            </a:r>
            <a:br>
              <a:rPr lang="de-DE" sz="7965" b="1" cap="small" dirty="0"/>
            </a:br>
            <a:r>
              <a:rPr lang="de-DE" sz="7965" b="1" cap="small" dirty="0" err="1"/>
              <a:t>tumor</a:t>
            </a:r>
            <a:r>
              <a:rPr lang="de-DE" sz="7965" b="1" cap="small" dirty="0"/>
              <a:t> </a:t>
            </a:r>
            <a:r>
              <a:rPr lang="de-DE" sz="7965" b="1" cap="small" dirty="0" err="1"/>
              <a:t>growth</a:t>
            </a:r>
            <a:endParaRPr lang="cs-CZ" sz="7965" b="1" cap="small" dirty="0"/>
          </a:p>
        </p:txBody>
      </p:sp>
      <p:grpSp>
        <p:nvGrpSpPr>
          <p:cNvPr id="9" name="Inhal CYN - BF">
            <a:extLst>
              <a:ext uri="{FF2B5EF4-FFF2-40B4-BE49-F238E27FC236}">
                <a16:creationId xmlns:a16="http://schemas.microsoft.com/office/drawing/2014/main" id="{F6DD8FA4-30DF-4EA0-8396-A0375C72387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395970" y="6325351"/>
            <a:ext cx="18263147" cy="9611400"/>
            <a:chOff x="8331322" y="3325734"/>
            <a:chExt cx="5813169" cy="3246166"/>
          </a:xfrm>
        </p:grpSpPr>
        <p:grpSp>
          <p:nvGrpSpPr>
            <p:cNvPr id="10" name="Skupina 105">
              <a:extLst>
                <a:ext uri="{FF2B5EF4-FFF2-40B4-BE49-F238E27FC236}">
                  <a16:creationId xmlns:a16="http://schemas.microsoft.com/office/drawing/2014/main" id="{447C444F-C216-4619-ADA5-82D912299AA7}"/>
                </a:ext>
              </a:extLst>
            </p:cNvPr>
            <p:cNvGrpSpPr/>
            <p:nvPr/>
          </p:nvGrpSpPr>
          <p:grpSpPr>
            <a:xfrm>
              <a:off x="8633700" y="3325734"/>
              <a:ext cx="5510791" cy="3164442"/>
              <a:chOff x="8444975" y="3010254"/>
              <a:chExt cx="5823151" cy="3372688"/>
            </a:xfrm>
          </p:grpSpPr>
          <p:pic>
            <p:nvPicPr>
              <p:cNvPr id="13" name="Obrázek 150">
                <a:extLst>
                  <a:ext uri="{FF2B5EF4-FFF2-40B4-BE49-F238E27FC236}">
                    <a16:creationId xmlns:a16="http://schemas.microsoft.com/office/drawing/2014/main" id="{A1194F0B-8324-4B14-8764-AB1FC3AD30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21" r="2587" b="7986"/>
              <a:stretch/>
            </p:blipFill>
            <p:spPr>
              <a:xfrm>
                <a:off x="8598647" y="3446726"/>
                <a:ext cx="5295153" cy="2671754"/>
              </a:xfrm>
              <a:prstGeom prst="rect">
                <a:avLst/>
              </a:prstGeom>
            </p:spPr>
          </p:pic>
          <p:sp>
            <p:nvSpPr>
              <p:cNvPr id="14" name="TextovéPole 26">
                <a:extLst>
                  <a:ext uri="{FF2B5EF4-FFF2-40B4-BE49-F238E27FC236}">
                    <a16:creationId xmlns:a16="http://schemas.microsoft.com/office/drawing/2014/main" id="{733D6134-796F-4DC7-984F-2FAF0E2FCCDC}"/>
                  </a:ext>
                </a:extLst>
              </p:cNvPr>
              <p:cNvSpPr txBox="1"/>
              <p:nvPr/>
            </p:nvSpPr>
            <p:spPr>
              <a:xfrm>
                <a:off x="8444975" y="3010254"/>
                <a:ext cx="1587755" cy="348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689" b="1" dirty="0" err="1">
                    <a:latin typeface="+mj-lt"/>
                    <a:cs typeface="Calibri Light" panose="020F0302020204030204" pitchFamily="34" charset="0"/>
                  </a:rPr>
                  <a:t>control</a:t>
                </a:r>
                <a:endParaRPr lang="cs-CZ" sz="5689" b="1" dirty="0"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15" name="TextovéPole 145">
                <a:extLst>
                  <a:ext uri="{FF2B5EF4-FFF2-40B4-BE49-F238E27FC236}">
                    <a16:creationId xmlns:a16="http://schemas.microsoft.com/office/drawing/2014/main" id="{530B41A7-47CB-4C09-8777-66CF85644BF3}"/>
                  </a:ext>
                </a:extLst>
              </p:cNvPr>
              <p:cNvSpPr txBox="1"/>
              <p:nvPr/>
            </p:nvSpPr>
            <p:spPr>
              <a:xfrm>
                <a:off x="9946200" y="3010254"/>
                <a:ext cx="1165058" cy="348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689" b="1" dirty="0">
                    <a:latin typeface="+mj-lt"/>
                  </a:rPr>
                  <a:t>0.1 µM</a:t>
                </a:r>
                <a:endParaRPr lang="cs-CZ" sz="5689" b="1" dirty="0">
                  <a:latin typeface="+mj-lt"/>
                </a:endParaRPr>
              </a:p>
            </p:txBody>
          </p:sp>
          <p:sp>
            <p:nvSpPr>
              <p:cNvPr id="16" name="TextovéPole 146">
                <a:extLst>
                  <a:ext uri="{FF2B5EF4-FFF2-40B4-BE49-F238E27FC236}">
                    <a16:creationId xmlns:a16="http://schemas.microsoft.com/office/drawing/2014/main" id="{38B09D3B-60AE-469B-9757-58E7DE43499C}"/>
                  </a:ext>
                </a:extLst>
              </p:cNvPr>
              <p:cNvSpPr txBox="1"/>
              <p:nvPr/>
            </p:nvSpPr>
            <p:spPr>
              <a:xfrm>
                <a:off x="11274918" y="3010254"/>
                <a:ext cx="1165058" cy="348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689" b="1" dirty="0">
                    <a:latin typeface="+mj-lt"/>
                  </a:rPr>
                  <a:t>1.0 µM</a:t>
                </a:r>
                <a:endParaRPr lang="cs-CZ" sz="5689" b="1" dirty="0">
                  <a:latin typeface="+mj-lt"/>
                </a:endParaRPr>
              </a:p>
            </p:txBody>
          </p:sp>
          <p:sp>
            <p:nvSpPr>
              <p:cNvPr id="17" name="TextovéPole 147">
                <a:extLst>
                  <a:ext uri="{FF2B5EF4-FFF2-40B4-BE49-F238E27FC236}">
                    <a16:creationId xmlns:a16="http://schemas.microsoft.com/office/drawing/2014/main" id="{60C07265-55F8-4425-8CD0-DCC5960A562A}"/>
                  </a:ext>
                </a:extLst>
              </p:cNvPr>
              <p:cNvSpPr txBox="1"/>
              <p:nvPr/>
            </p:nvSpPr>
            <p:spPr>
              <a:xfrm>
                <a:off x="12603638" y="3010254"/>
                <a:ext cx="1165058" cy="348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689" b="1" dirty="0">
                    <a:latin typeface="+mj-lt"/>
                  </a:rPr>
                  <a:t>2.5 µM</a:t>
                </a:r>
                <a:endParaRPr lang="cs-CZ" sz="5689" b="1" dirty="0">
                  <a:latin typeface="+mj-lt"/>
                </a:endParaRPr>
              </a:p>
            </p:txBody>
          </p:sp>
          <p:sp>
            <p:nvSpPr>
              <p:cNvPr id="18" name="TextovéPole 148">
                <a:extLst>
                  <a:ext uri="{FF2B5EF4-FFF2-40B4-BE49-F238E27FC236}">
                    <a16:creationId xmlns:a16="http://schemas.microsoft.com/office/drawing/2014/main" id="{9A19E29B-E631-46BC-84CA-3ECE404C484E}"/>
                  </a:ext>
                </a:extLst>
              </p:cNvPr>
              <p:cNvSpPr txBox="1"/>
              <p:nvPr/>
            </p:nvSpPr>
            <p:spPr>
              <a:xfrm rot="16200000">
                <a:off x="13506491" y="3972286"/>
                <a:ext cx="1165059" cy="32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689" b="1" dirty="0">
                    <a:latin typeface="+mj-lt"/>
                  </a:rPr>
                  <a:t>HBE1</a:t>
                </a:r>
                <a:endParaRPr lang="cs-CZ" sz="5689" b="1" dirty="0">
                  <a:latin typeface="+mj-lt"/>
                </a:endParaRPr>
              </a:p>
            </p:txBody>
          </p:sp>
          <p:sp>
            <p:nvSpPr>
              <p:cNvPr id="19" name="TextovéPole 151">
                <a:extLst>
                  <a:ext uri="{FF2B5EF4-FFF2-40B4-BE49-F238E27FC236}">
                    <a16:creationId xmlns:a16="http://schemas.microsoft.com/office/drawing/2014/main" id="{EF09AA54-E08E-4B29-AF45-8B6E131F9361}"/>
                  </a:ext>
                </a:extLst>
              </p:cNvPr>
              <p:cNvSpPr txBox="1"/>
              <p:nvPr/>
            </p:nvSpPr>
            <p:spPr>
              <a:xfrm rot="16200000">
                <a:off x="13115362" y="5230179"/>
                <a:ext cx="1980005" cy="32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689" b="1" dirty="0">
                    <a:latin typeface="+mj-lt"/>
                  </a:rPr>
                  <a:t>16BE14o-</a:t>
                </a:r>
                <a:endParaRPr lang="cs-CZ" sz="5689" b="1" dirty="0">
                  <a:latin typeface="+mj-lt"/>
                </a:endParaRPr>
              </a:p>
            </p:txBody>
          </p:sp>
        </p:grpSp>
        <p:cxnSp>
          <p:nvCxnSpPr>
            <p:cNvPr id="11" name="Přímá spojnice 144">
              <a:extLst>
                <a:ext uri="{FF2B5EF4-FFF2-40B4-BE49-F238E27FC236}">
                  <a16:creationId xmlns:a16="http://schemas.microsoft.com/office/drawing/2014/main" id="{6CA451D6-64BF-44D3-932A-2A69A456E96D}"/>
                </a:ext>
              </a:extLst>
            </p:cNvPr>
            <p:cNvCxnSpPr/>
            <p:nvPr/>
          </p:nvCxnSpPr>
          <p:spPr>
            <a:xfrm>
              <a:off x="8720882" y="5029610"/>
              <a:ext cx="0" cy="11912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ovéPole 189">
              <a:extLst>
                <a:ext uri="{FF2B5EF4-FFF2-40B4-BE49-F238E27FC236}">
                  <a16:creationId xmlns:a16="http://schemas.microsoft.com/office/drawing/2014/main" id="{FFA0CECA-8F21-4EBB-9B5E-853E7EDDB193}"/>
                </a:ext>
              </a:extLst>
            </p:cNvPr>
            <p:cNvSpPr txBox="1"/>
            <p:nvPr/>
          </p:nvSpPr>
          <p:spPr>
            <a:xfrm rot="16200000">
              <a:off x="7507124" y="5439642"/>
              <a:ext cx="1956456" cy="30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689" b="1" dirty="0">
                  <a:latin typeface="+mj-lt"/>
                </a:rPr>
                <a:t>150 µm</a:t>
              </a:r>
              <a:endParaRPr lang="cs-CZ" sz="5689" b="1" dirty="0">
                <a:latin typeface="+mj-lt"/>
              </a:endParaRPr>
            </a:p>
          </p:txBody>
        </p:sp>
      </p:grpSp>
      <p:grpSp>
        <p:nvGrpSpPr>
          <p:cNvPr id="20" name="Inhal CYN - dose-resp"/>
          <p:cNvGrpSpPr>
            <a:grpSpLocks noChangeAspect="1"/>
          </p:cNvGrpSpPr>
          <p:nvPr/>
        </p:nvGrpSpPr>
        <p:grpSpPr>
          <a:xfrm>
            <a:off x="1524836" y="18227540"/>
            <a:ext cx="21155871" cy="7078735"/>
            <a:chOff x="780254" y="23951341"/>
            <a:chExt cx="10401232" cy="3480243"/>
          </a:xfrm>
        </p:grpSpPr>
        <p:grpSp>
          <p:nvGrpSpPr>
            <p:cNvPr id="21" name="Skupina 24">
              <a:extLst>
                <a:ext uri="{FF2B5EF4-FFF2-40B4-BE49-F238E27FC236}">
                  <a16:creationId xmlns:a16="http://schemas.microsoft.com/office/drawing/2014/main" id="{C1DBA54F-223F-4490-A73D-F24E1EBEF50A}"/>
                </a:ext>
              </a:extLst>
            </p:cNvPr>
            <p:cNvGrpSpPr/>
            <p:nvPr/>
          </p:nvGrpSpPr>
          <p:grpSpPr>
            <a:xfrm>
              <a:off x="780254" y="23951341"/>
              <a:ext cx="5278483" cy="3473895"/>
              <a:chOff x="7923290" y="7475735"/>
              <a:chExt cx="3183673" cy="2118546"/>
            </a:xfrm>
          </p:grpSpPr>
          <p:graphicFrame>
            <p:nvGraphicFramePr>
              <p:cNvPr id="25" name="Objekt 152">
                <a:extLst>
                  <a:ext uri="{FF2B5EF4-FFF2-40B4-BE49-F238E27FC236}">
                    <a16:creationId xmlns:a16="http://schemas.microsoft.com/office/drawing/2014/main" id="{236D8FF2-2924-4254-BB4D-DAADC49730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7798786"/>
                  </p:ext>
                </p:extLst>
              </p:nvPr>
            </p:nvGraphicFramePr>
            <p:xfrm>
              <a:off x="8046963" y="7475735"/>
              <a:ext cx="3060000" cy="21185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8" name="Prism Project" r:id="rId10" imgW="4680000" imgH="3240000" progId="Prism5.Document">
                      <p:embed/>
                    </p:oleObj>
                  </mc:Choice>
                  <mc:Fallback>
                    <p:oleObj name="Prism Project" r:id="rId10" imgW="4680000" imgH="3240000" progId="Prism5.Document">
                      <p:embed/>
                      <p:pic>
                        <p:nvPicPr>
                          <p:cNvPr id="62" name="Objekt 152">
                            <a:extLst>
                              <a:ext uri="{FF2B5EF4-FFF2-40B4-BE49-F238E27FC236}">
                                <a16:creationId xmlns:a16="http://schemas.microsoft.com/office/drawing/2014/main" id="{236D8FF2-2924-4254-BB4D-DAADC497302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046963" y="7475735"/>
                            <a:ext cx="3060000" cy="211854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ovéPole 156">
                <a:extLst>
                  <a:ext uri="{FF2B5EF4-FFF2-40B4-BE49-F238E27FC236}">
                    <a16:creationId xmlns:a16="http://schemas.microsoft.com/office/drawing/2014/main" id="{43ABB01C-8B5C-453E-941B-4C5AD13DDE31}"/>
                  </a:ext>
                </a:extLst>
              </p:cNvPr>
              <p:cNvSpPr txBox="1"/>
              <p:nvPr/>
            </p:nvSpPr>
            <p:spPr>
              <a:xfrm rot="16200000">
                <a:off x="7458894" y="8406288"/>
                <a:ext cx="1176137" cy="2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983" b="1" dirty="0"/>
                  <a:t>HBE1</a:t>
                </a:r>
                <a:endParaRPr lang="cs-CZ" sz="3983" b="1" dirty="0"/>
              </a:p>
            </p:txBody>
          </p:sp>
        </p:grpSp>
        <p:grpSp>
          <p:nvGrpSpPr>
            <p:cNvPr id="22" name="Skupina 25">
              <a:extLst>
                <a:ext uri="{FF2B5EF4-FFF2-40B4-BE49-F238E27FC236}">
                  <a16:creationId xmlns:a16="http://schemas.microsoft.com/office/drawing/2014/main" id="{E5D0C17D-D007-4396-A617-A0503BDACC87}"/>
                </a:ext>
              </a:extLst>
            </p:cNvPr>
            <p:cNvGrpSpPr/>
            <p:nvPr/>
          </p:nvGrpSpPr>
          <p:grpSpPr>
            <a:xfrm>
              <a:off x="5866980" y="23957696"/>
              <a:ext cx="5314506" cy="3473888"/>
              <a:chOff x="10642341" y="7486003"/>
              <a:chExt cx="3205400" cy="2118542"/>
            </a:xfrm>
          </p:grpSpPr>
          <p:graphicFrame>
            <p:nvGraphicFramePr>
              <p:cNvPr id="23" name="Objekt 153">
                <a:extLst>
                  <a:ext uri="{FF2B5EF4-FFF2-40B4-BE49-F238E27FC236}">
                    <a16:creationId xmlns:a16="http://schemas.microsoft.com/office/drawing/2014/main" id="{D7D2C14D-8351-4EAE-802B-08B7A07879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7087450"/>
                  </p:ext>
                </p:extLst>
              </p:nvPr>
            </p:nvGraphicFramePr>
            <p:xfrm>
              <a:off x="10787741" y="7486003"/>
              <a:ext cx="3060000" cy="21185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9" name="Prism Project" r:id="rId12" imgW="4680000" imgH="3240000" progId="Prism5.Document">
                      <p:embed/>
                    </p:oleObj>
                  </mc:Choice>
                  <mc:Fallback>
                    <p:oleObj name="Prism Project" r:id="rId12" imgW="4680000" imgH="3240000" progId="Prism5.Document">
                      <p:embed/>
                      <p:pic>
                        <p:nvPicPr>
                          <p:cNvPr id="60" name="Objekt 153">
                            <a:extLst>
                              <a:ext uri="{FF2B5EF4-FFF2-40B4-BE49-F238E27FC236}">
                                <a16:creationId xmlns:a16="http://schemas.microsoft.com/office/drawing/2014/main" id="{D7D2C14D-8351-4EAE-802B-08B7A078795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0787741" y="7486003"/>
                            <a:ext cx="3060000" cy="21185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ovéPole 157">
                <a:extLst>
                  <a:ext uri="{FF2B5EF4-FFF2-40B4-BE49-F238E27FC236}">
                    <a16:creationId xmlns:a16="http://schemas.microsoft.com/office/drawing/2014/main" id="{6A3655AC-BC22-43CB-8CB0-64A8D361C48E}"/>
                  </a:ext>
                </a:extLst>
              </p:cNvPr>
              <p:cNvSpPr txBox="1"/>
              <p:nvPr/>
            </p:nvSpPr>
            <p:spPr>
              <a:xfrm rot="16200000">
                <a:off x="9991487" y="8320722"/>
                <a:ext cx="1549053" cy="2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983" b="1" dirty="0"/>
                  <a:t>16HBE14o-</a:t>
                </a:r>
                <a:endParaRPr lang="cs-CZ" sz="3983" b="1" dirty="0"/>
              </a:p>
            </p:txBody>
          </p:sp>
        </p:grpSp>
      </p:grpSp>
      <p:grpSp>
        <p:nvGrpSpPr>
          <p:cNvPr id="27" name="Inhal CYN - western"/>
          <p:cNvGrpSpPr>
            <a:grpSpLocks noChangeAspect="1"/>
          </p:cNvGrpSpPr>
          <p:nvPr/>
        </p:nvGrpSpPr>
        <p:grpSpPr>
          <a:xfrm>
            <a:off x="2297912" y="6378448"/>
            <a:ext cx="17949518" cy="10690802"/>
            <a:chOff x="5114262" y="27994921"/>
            <a:chExt cx="5056178" cy="3011480"/>
          </a:xfrm>
        </p:grpSpPr>
        <p:sp>
          <p:nvSpPr>
            <p:cNvPr id="28" name="Inhal CYN western - explanation">
              <a:extLst>
                <a:ext uri="{FF2B5EF4-FFF2-40B4-BE49-F238E27FC236}">
                  <a16:creationId xmlns:a16="http://schemas.microsoft.com/office/drawing/2014/main" id="{9D1FB5C3-835E-4B2E-9EC3-DA8C5F3228FE}"/>
                </a:ext>
              </a:extLst>
            </p:cNvPr>
            <p:cNvSpPr txBox="1">
              <a:spLocks noChangeAspect="1"/>
            </p:cNvSpPr>
            <p:nvPr/>
          </p:nvSpPr>
          <p:spPr>
            <a:xfrm flipH="1">
              <a:off x="5114262" y="30512227"/>
              <a:ext cx="5056171" cy="494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3600" b="1" dirty="0"/>
                <a:t>Western </a:t>
              </a:r>
              <a:r>
                <a:rPr lang="cs-CZ" sz="3600" b="1" dirty="0" err="1"/>
                <a:t>blot</a:t>
              </a:r>
              <a:r>
                <a:rPr lang="cs-CZ" sz="3600" b="1" dirty="0"/>
                <a:t> </a:t>
              </a:r>
              <a:r>
                <a:rPr lang="cs-CZ" sz="3600" b="1" dirty="0" err="1"/>
                <a:t>detection</a:t>
              </a:r>
              <a:r>
                <a:rPr lang="cs-CZ" sz="3600" b="1" dirty="0"/>
                <a:t> </a:t>
              </a:r>
              <a:r>
                <a:rPr lang="cs-CZ" sz="3600" b="1" dirty="0" err="1"/>
                <a:t>of</a:t>
              </a:r>
              <a:r>
                <a:rPr lang="cs-CZ" sz="3600" b="1" dirty="0"/>
                <a:t> MAPK ERK1/2 and p38 </a:t>
              </a:r>
              <a:r>
                <a:rPr lang="cs-CZ" sz="3600" b="1" dirty="0" err="1"/>
                <a:t>phosphorylation</a:t>
              </a:r>
              <a:r>
                <a:rPr lang="de-DE" sz="3600" b="1" dirty="0"/>
                <a:t> (P-)</a:t>
              </a:r>
              <a:r>
                <a:rPr lang="cs-CZ" sz="3600" b="1" dirty="0"/>
                <a:t> </a:t>
              </a:r>
              <a:r>
                <a:rPr lang="cs-CZ" sz="3600" b="1" dirty="0" err="1"/>
                <a:t>after</a:t>
              </a:r>
              <a:r>
                <a:rPr lang="cs-CZ" sz="3600" b="1" dirty="0"/>
                <a:t> </a:t>
              </a:r>
              <a:r>
                <a:rPr lang="cs-CZ" sz="3600" b="1" dirty="0" err="1"/>
                <a:t>exposure</a:t>
              </a:r>
              <a:r>
                <a:rPr lang="cs-CZ" sz="3600" b="1" dirty="0"/>
                <a:t> to 1 µM CYN</a:t>
              </a:r>
              <a:r>
                <a:rPr lang="cs-CZ" sz="3600" dirty="0"/>
                <a:t>. </a:t>
              </a:r>
              <a:r>
                <a:rPr lang="cs-CZ" sz="3600" dirty="0" err="1"/>
                <a:t>Distinct</a:t>
              </a:r>
              <a:r>
                <a:rPr lang="cs-CZ" sz="3600" dirty="0"/>
                <a:t> </a:t>
              </a:r>
              <a:r>
                <a:rPr lang="cs-CZ" sz="3600" dirty="0" err="1"/>
                <a:t>changes</a:t>
              </a:r>
              <a:r>
                <a:rPr lang="de-DE" sz="3600" dirty="0"/>
                <a:t> (</a:t>
              </a:r>
              <a:r>
                <a:rPr lang="de-DE" sz="3600" dirty="0" err="1"/>
                <a:t>increase</a:t>
              </a:r>
              <a:r>
                <a:rPr lang="de-DE" sz="3600" dirty="0"/>
                <a:t>)</a:t>
              </a:r>
              <a:r>
                <a:rPr lang="cs-CZ" sz="3600" dirty="0"/>
                <a:t> in </a:t>
              </a:r>
              <a:r>
                <a:rPr lang="cs-CZ" sz="3600" dirty="0" err="1"/>
                <a:t>phosphorylation</a:t>
              </a:r>
              <a:r>
                <a:rPr lang="cs-CZ" sz="3600" dirty="0"/>
                <a:t> </a:t>
              </a:r>
              <a:r>
                <a:rPr lang="cs-CZ" sz="3600" dirty="0" err="1"/>
                <a:t>after</a:t>
              </a:r>
              <a:r>
                <a:rPr lang="cs-CZ" sz="3600" dirty="0"/>
                <a:t> 24-48 h are </a:t>
              </a:r>
              <a:r>
                <a:rPr lang="cs-CZ" sz="3600" dirty="0" err="1"/>
                <a:t>highlighted</a:t>
              </a:r>
              <a:r>
                <a:rPr lang="cs-CZ" sz="3600" dirty="0"/>
                <a:t> </a:t>
              </a:r>
              <a:r>
                <a:rPr lang="cs-CZ" sz="3600" dirty="0" err="1"/>
                <a:t>with</a:t>
              </a:r>
              <a:r>
                <a:rPr lang="cs-CZ" sz="3600" dirty="0"/>
                <a:t> </a:t>
              </a:r>
              <a:r>
                <a:rPr lang="cs-CZ" sz="3600" dirty="0" err="1"/>
                <a:t>red</a:t>
              </a:r>
              <a:r>
                <a:rPr lang="cs-CZ" sz="3600" dirty="0"/>
                <a:t>  </a:t>
              </a:r>
              <a:r>
                <a:rPr lang="cs-CZ" sz="3600" dirty="0" err="1"/>
                <a:t>boxes</a:t>
              </a:r>
              <a:r>
                <a:rPr lang="cs-CZ" sz="3600" dirty="0"/>
                <a:t>. </a:t>
              </a:r>
              <a:r>
                <a:rPr lang="cs-CZ" sz="3600" dirty="0" err="1"/>
                <a:t>One</a:t>
              </a:r>
              <a:r>
                <a:rPr lang="cs-CZ" sz="3600" dirty="0"/>
                <a:t> </a:t>
              </a:r>
              <a:r>
                <a:rPr lang="cs-CZ" sz="3600" dirty="0" err="1"/>
                <a:t>representative</a:t>
              </a:r>
              <a:r>
                <a:rPr lang="cs-CZ" sz="3600" dirty="0"/>
                <a:t> </a:t>
              </a:r>
              <a:r>
                <a:rPr lang="cs-CZ" sz="3600" dirty="0" err="1"/>
                <a:t>blot</a:t>
              </a:r>
              <a:r>
                <a:rPr lang="cs-CZ" sz="3600" dirty="0"/>
                <a:t> </a:t>
              </a:r>
              <a:r>
                <a:rPr lang="cs-CZ" sz="3600" dirty="0" err="1"/>
                <a:t>of</a:t>
              </a:r>
              <a:r>
                <a:rPr lang="cs-CZ" sz="3600" dirty="0"/>
                <a:t> </a:t>
              </a:r>
              <a:r>
                <a:rPr lang="de-DE" sz="3600" dirty="0" err="1"/>
                <a:t>four</a:t>
              </a:r>
              <a:r>
                <a:rPr lang="cs-CZ" sz="3600" dirty="0"/>
                <a:t> </a:t>
              </a:r>
              <a:r>
                <a:rPr lang="cs-CZ" sz="3600" dirty="0" err="1"/>
                <a:t>experiments</a:t>
              </a:r>
              <a:r>
                <a:rPr lang="cs-CZ" sz="3600" dirty="0"/>
                <a:t> </a:t>
              </a:r>
              <a:r>
                <a:rPr lang="cs-CZ" sz="3600" dirty="0" err="1"/>
                <a:t>is</a:t>
              </a:r>
              <a:r>
                <a:rPr lang="cs-CZ" sz="3600" dirty="0"/>
                <a:t> </a:t>
              </a:r>
              <a:r>
                <a:rPr lang="cs-CZ" sz="3600" dirty="0" err="1"/>
                <a:t>shown</a:t>
              </a:r>
              <a:r>
                <a:rPr lang="cs-CZ" sz="3600" dirty="0"/>
                <a:t>.</a:t>
              </a:r>
            </a:p>
          </p:txBody>
        </p:sp>
        <p:grpSp>
          <p:nvGrpSpPr>
            <p:cNvPr id="29" name="Skupina 196">
              <a:extLst>
                <a:ext uri="{FF2B5EF4-FFF2-40B4-BE49-F238E27FC236}">
                  <a16:creationId xmlns:a16="http://schemas.microsoft.com/office/drawing/2014/main" id="{09EE3387-E4B0-4CBA-8D92-8478E3F2901E}"/>
                </a:ext>
              </a:extLst>
            </p:cNvPr>
            <p:cNvGrpSpPr/>
            <p:nvPr/>
          </p:nvGrpSpPr>
          <p:grpSpPr>
            <a:xfrm flipH="1">
              <a:off x="5130770" y="27994921"/>
              <a:ext cx="5039670" cy="2509180"/>
              <a:chOff x="8853993" y="9173743"/>
              <a:chExt cx="5300681" cy="2156197"/>
            </a:xfrm>
          </p:grpSpPr>
          <p:grpSp>
            <p:nvGrpSpPr>
              <p:cNvPr id="30" name="Skupina 193">
                <a:extLst>
                  <a:ext uri="{FF2B5EF4-FFF2-40B4-BE49-F238E27FC236}">
                    <a16:creationId xmlns:a16="http://schemas.microsoft.com/office/drawing/2014/main" id="{2E1664D5-B228-48F3-9E60-09A3F1792CE2}"/>
                  </a:ext>
                </a:extLst>
              </p:cNvPr>
              <p:cNvGrpSpPr/>
              <p:nvPr/>
            </p:nvGrpSpPr>
            <p:grpSpPr>
              <a:xfrm>
                <a:off x="8853993" y="9173743"/>
                <a:ext cx="5300681" cy="2156197"/>
                <a:chOff x="8853993" y="9173743"/>
                <a:chExt cx="5300681" cy="2156197"/>
              </a:xfrm>
            </p:grpSpPr>
            <p:grpSp>
              <p:nvGrpSpPr>
                <p:cNvPr id="33" name="Skupina 31">
                  <a:extLst>
                    <a:ext uri="{FF2B5EF4-FFF2-40B4-BE49-F238E27FC236}">
                      <a16:creationId xmlns:a16="http://schemas.microsoft.com/office/drawing/2014/main" id="{894AAA87-7609-49FF-8499-28E31C452A50}"/>
                    </a:ext>
                  </a:extLst>
                </p:cNvPr>
                <p:cNvGrpSpPr/>
                <p:nvPr/>
              </p:nvGrpSpPr>
              <p:grpSpPr>
                <a:xfrm>
                  <a:off x="8853993" y="9173743"/>
                  <a:ext cx="5247683" cy="2045089"/>
                  <a:chOff x="9923440" y="8926682"/>
                  <a:chExt cx="4188803" cy="1866674"/>
                </a:xfrm>
              </p:grpSpPr>
              <p:grpSp>
                <p:nvGrpSpPr>
                  <p:cNvPr id="36" name="Skupina 30">
                    <a:extLst>
                      <a:ext uri="{FF2B5EF4-FFF2-40B4-BE49-F238E27FC236}">
                        <a16:creationId xmlns:a16="http://schemas.microsoft.com/office/drawing/2014/main" id="{68C1FD21-8F68-40C3-B691-AC1AF60E33A4}"/>
                      </a:ext>
                    </a:extLst>
                  </p:cNvPr>
                  <p:cNvGrpSpPr/>
                  <p:nvPr/>
                </p:nvGrpSpPr>
                <p:grpSpPr>
                  <a:xfrm>
                    <a:off x="9923440" y="8926682"/>
                    <a:ext cx="4188803" cy="1866674"/>
                    <a:chOff x="9923440" y="9217210"/>
                    <a:chExt cx="4188803" cy="1866674"/>
                  </a:xfrm>
                </p:grpSpPr>
                <p:grpSp>
                  <p:nvGrpSpPr>
                    <p:cNvPr id="39" name="Skupina 14">
                      <a:extLst>
                        <a:ext uri="{FF2B5EF4-FFF2-40B4-BE49-F238E27FC236}">
                          <a16:creationId xmlns:a16="http://schemas.microsoft.com/office/drawing/2014/main" id="{C9600FA8-741E-4136-B3A4-BCAA2B0434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812728" y="9421544"/>
                      <a:ext cx="1193968" cy="1520546"/>
                      <a:chOff x="11556832" y="8408988"/>
                      <a:chExt cx="1193968" cy="1520546"/>
                    </a:xfrm>
                  </p:grpSpPr>
                  <p:sp>
                    <p:nvSpPr>
                      <p:cNvPr id="52" name="TextovéPole 166">
                        <a:extLst>
                          <a:ext uri="{FF2B5EF4-FFF2-40B4-BE49-F238E27FC236}">
                            <a16:creationId xmlns:a16="http://schemas.microsoft.com/office/drawing/2014/main" id="{042FC5BD-1106-43C6-BB73-483F26B198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8408988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b="1" dirty="0"/>
                          <a:t>time [h]</a:t>
                        </a:r>
                        <a:endParaRPr lang="cs-CZ" sz="5689" b="1" dirty="0"/>
                      </a:p>
                    </p:txBody>
                  </p:sp>
                  <p:sp>
                    <p:nvSpPr>
                      <p:cNvPr id="53" name="TextovéPole 167">
                        <a:extLst>
                          <a:ext uri="{FF2B5EF4-FFF2-40B4-BE49-F238E27FC236}">
                            <a16:creationId xmlns:a16="http://schemas.microsoft.com/office/drawing/2014/main" id="{9B02F62B-BEA7-4223-9CC2-A7E2F17ED2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56832" y="8947720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P-ERK 1/2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4" name="TextovéPole 168">
                        <a:extLst>
                          <a:ext uri="{FF2B5EF4-FFF2-40B4-BE49-F238E27FC236}">
                            <a16:creationId xmlns:a16="http://schemas.microsoft.com/office/drawing/2014/main" id="{318A2365-B58E-4AF7-8D0B-17932671BC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9203712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p38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5" name="TextovéPole 169">
                        <a:extLst>
                          <a:ext uri="{FF2B5EF4-FFF2-40B4-BE49-F238E27FC236}">
                            <a16:creationId xmlns:a16="http://schemas.microsoft.com/office/drawing/2014/main" id="{89A2D98A-B15B-46E7-A9D6-6D647D3576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9459704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P-p38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6" name="TextovéPole 170">
                        <a:extLst>
                          <a:ext uri="{FF2B5EF4-FFF2-40B4-BE49-F238E27FC236}">
                            <a16:creationId xmlns:a16="http://schemas.microsoft.com/office/drawing/2014/main" id="{8984CAB4-AD12-4875-88D8-A785573A10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9715698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GAPDH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7" name="TextovéPole 171">
                        <a:extLst>
                          <a:ext uri="{FF2B5EF4-FFF2-40B4-BE49-F238E27FC236}">
                            <a16:creationId xmlns:a16="http://schemas.microsoft.com/office/drawing/2014/main" id="{97444FD1-96E7-4802-A5AF-455BDA0857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8691727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ERK 1/2</a:t>
                        </a:r>
                        <a:endParaRPr lang="cs-CZ" sz="5689" dirty="0"/>
                      </a:p>
                    </p:txBody>
                  </p:sp>
                </p:grpSp>
                <p:grpSp>
                  <p:nvGrpSpPr>
                    <p:cNvPr id="40" name="Skupina 12">
                      <a:extLst>
                        <a:ext uri="{FF2B5EF4-FFF2-40B4-BE49-F238E27FC236}">
                          <a16:creationId xmlns:a16="http://schemas.microsoft.com/office/drawing/2014/main" id="{15F8654E-832A-4B4A-9808-CEA1727878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664743" y="9435933"/>
                      <a:ext cx="1447500" cy="1647951"/>
                      <a:chOff x="12551223" y="8423377"/>
                      <a:chExt cx="1447500" cy="1647951"/>
                    </a:xfrm>
                  </p:grpSpPr>
                  <p:pic>
                    <p:nvPicPr>
                      <p:cNvPr id="50" name="Obrázek 163">
                        <a:extLst>
                          <a:ext uri="{FF2B5EF4-FFF2-40B4-BE49-F238E27FC236}">
                            <a16:creationId xmlns:a16="http://schemas.microsoft.com/office/drawing/2014/main" id="{83C17535-986B-4D77-BB3F-848561EE54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87" t="34440" r="45582"/>
                      <a:stretch/>
                    </p:blipFill>
                    <p:spPr>
                      <a:xfrm flipH="1">
                        <a:off x="12633604" y="8670488"/>
                        <a:ext cx="1365119" cy="140084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1" name="TextovéPole 177">
                        <a:extLst>
                          <a:ext uri="{FF2B5EF4-FFF2-40B4-BE49-F238E27FC236}">
                            <a16:creationId xmlns:a16="http://schemas.microsoft.com/office/drawing/2014/main" id="{4487B968-1736-473E-B3DF-78D4282586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551223" y="8423377"/>
                        <a:ext cx="1245998" cy="204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de-DE" sz="5400" b="1" dirty="0"/>
                          <a:t> 1      </a:t>
                        </a:r>
                        <a:r>
                          <a:rPr lang="de-DE" sz="5400" b="1" dirty="0" smtClean="0"/>
                          <a:t>8     24   </a:t>
                        </a:r>
                        <a:r>
                          <a:rPr lang="de-DE" sz="5400" b="1" dirty="0"/>
                          <a:t>48</a:t>
                        </a:r>
                        <a:endParaRPr lang="cs-CZ" sz="5400" b="1" dirty="0"/>
                      </a:p>
                    </p:txBody>
                  </p:sp>
                </p:grpSp>
                <p:sp>
                  <p:nvSpPr>
                    <p:cNvPr id="41" name="TextovéPole 178">
                      <a:extLst>
                        <a:ext uri="{FF2B5EF4-FFF2-40B4-BE49-F238E27FC236}">
                          <a16:creationId xmlns:a16="http://schemas.microsoft.com/office/drawing/2014/main" id="{218C42C3-2F6E-42DE-886E-C0AEFDE73BF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9844932" y="10208743"/>
                      <a:ext cx="702398" cy="228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5689" b="1" dirty="0"/>
                        <a:t>1 µM CYN</a:t>
                      </a:r>
                      <a:endParaRPr lang="cs-CZ" sz="5689" b="1" dirty="0"/>
                    </a:p>
                  </p:txBody>
                </p:sp>
                <p:grpSp>
                  <p:nvGrpSpPr>
                    <p:cNvPr id="42" name="Skupina 29">
                      <a:extLst>
                        <a:ext uri="{FF2B5EF4-FFF2-40B4-BE49-F238E27FC236}">
                          <a16:creationId xmlns:a16="http://schemas.microsoft.com/office/drawing/2014/main" id="{31BFA626-2CDA-4781-B06B-9EA9C3CE55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3440" y="9217210"/>
                      <a:ext cx="2171926" cy="1799530"/>
                      <a:chOff x="9855200" y="9612999"/>
                      <a:chExt cx="2171926" cy="1799530"/>
                    </a:xfrm>
                  </p:grpSpPr>
                  <p:grpSp>
                    <p:nvGrpSpPr>
                      <p:cNvPr id="43" name="Skupina 28">
                        <a:extLst>
                          <a:ext uri="{FF2B5EF4-FFF2-40B4-BE49-F238E27FC236}">
                            <a16:creationId xmlns:a16="http://schemas.microsoft.com/office/drawing/2014/main" id="{12213611-8A39-4D78-874C-EFC9486858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855200" y="9831722"/>
                        <a:ext cx="2146037" cy="1580807"/>
                        <a:chOff x="9855825" y="9831722"/>
                        <a:chExt cx="2146037" cy="1580807"/>
                      </a:xfrm>
                    </p:grpSpPr>
                    <p:grpSp>
                      <p:nvGrpSpPr>
                        <p:cNvPr id="46" name="Skupina 13">
                          <a:extLst>
                            <a:ext uri="{FF2B5EF4-FFF2-40B4-BE49-F238E27FC236}">
                              <a16:creationId xmlns:a16="http://schemas.microsoft.com/office/drawing/2014/main" id="{3DC9A1E8-6247-42B0-AE0B-E6C54012E86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855825" y="9831722"/>
                          <a:ext cx="2146037" cy="1580807"/>
                          <a:chOff x="9855825" y="8423377"/>
                          <a:chExt cx="2146037" cy="1580807"/>
                        </a:xfrm>
                      </p:grpSpPr>
                      <p:pic>
                        <p:nvPicPr>
                          <p:cNvPr id="48" name="Obrázek 161">
                            <a:extLst>
                              <a:ext uri="{FF2B5EF4-FFF2-40B4-BE49-F238E27FC236}">
                                <a16:creationId xmlns:a16="http://schemas.microsoft.com/office/drawing/2014/main" id="{D3275CC9-5755-463A-A49C-C236652CE06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4678" t="30562" r="46327" b="-1"/>
                          <a:stretch/>
                        </p:blipFill>
                        <p:spPr>
                          <a:xfrm flipH="1">
                            <a:off x="10279222" y="8680450"/>
                            <a:ext cx="1337980" cy="1323734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49" name="TextovéPole 176">
                            <a:extLst>
                              <a:ext uri="{FF2B5EF4-FFF2-40B4-BE49-F238E27FC236}">
                                <a16:creationId xmlns:a16="http://schemas.microsoft.com/office/drawing/2014/main" id="{FE514FB3-CD32-4747-9FAD-D1224421601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9855825" y="8423377"/>
                            <a:ext cx="2146037" cy="2040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de-DE" sz="5400" b="1" dirty="0"/>
                              <a:t>0.05     1     </a:t>
                            </a:r>
                            <a:r>
                              <a:rPr lang="de-DE" sz="5400" b="1" dirty="0" smtClean="0"/>
                              <a:t>2    8    24   48   </a:t>
                            </a:r>
                            <a:endParaRPr lang="cs-CZ" sz="5400" b="1" dirty="0"/>
                          </a:p>
                        </p:txBody>
                      </p:sp>
                    </p:grpSp>
                    <p:pic>
                      <p:nvPicPr>
                        <p:cNvPr id="47" name="Obrázek 142">
                          <a:extLst>
                            <a:ext uri="{FF2B5EF4-FFF2-40B4-BE49-F238E27FC236}">
                              <a16:creationId xmlns:a16="http://schemas.microsoft.com/office/drawing/2014/main" id="{A317B4B5-CE94-459F-8012-2E13954DDF4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2174" t="30562" r="12872" b="-1"/>
                        <a:stretch/>
                      </p:blipFill>
                      <p:spPr>
                        <a:xfrm>
                          <a:off x="11684000" y="10088795"/>
                          <a:ext cx="228600" cy="1323734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4" name="TextovéPole 15">
                        <a:extLst>
                          <a:ext uri="{FF2B5EF4-FFF2-40B4-BE49-F238E27FC236}">
                            <a16:creationId xmlns:a16="http://schemas.microsoft.com/office/drawing/2014/main" id="{A0247991-5863-4996-ABB0-B5AD93F98C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473956" y="9612999"/>
                        <a:ext cx="55317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DE" sz="5689" b="1" dirty="0" err="1"/>
                          <a:t>control</a:t>
                        </a:r>
                        <a:endParaRPr lang="cs-CZ" sz="5689" b="1" dirty="0"/>
                      </a:p>
                    </p:txBody>
                  </p:sp>
                  <p:cxnSp>
                    <p:nvCxnSpPr>
                      <p:cNvPr id="45" name="Přímá spojnice 17">
                        <a:extLst>
                          <a:ext uri="{FF2B5EF4-FFF2-40B4-BE49-F238E27FC236}">
                            <a16:creationId xmlns:a16="http://schemas.microsoft.com/office/drawing/2014/main" id="{E32E3D99-1D96-43DB-AB6C-8AD64FAF64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639879" y="9907935"/>
                        <a:ext cx="0" cy="1433469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7" name="Rovnoramenný trojúhelník 27">
                    <a:extLst>
                      <a:ext uri="{FF2B5EF4-FFF2-40B4-BE49-F238E27FC236}">
                        <a16:creationId xmlns:a16="http://schemas.microsoft.com/office/drawing/2014/main" id="{3090DE54-CCCD-4AED-825F-2BB67FD996D4}"/>
                      </a:ext>
                    </a:extLst>
                  </p:cNvPr>
                  <p:cNvSpPr/>
                  <p:nvPr/>
                </p:nvSpPr>
                <p:spPr>
                  <a:xfrm>
                    <a:off x="10335345" y="8997084"/>
                    <a:ext cx="1321359" cy="40726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5689"/>
                  </a:p>
                </p:txBody>
              </p:sp>
              <p:sp>
                <p:nvSpPr>
                  <p:cNvPr id="38" name="Rovnoramenný trojúhelník 158">
                    <a:extLst>
                      <a:ext uri="{FF2B5EF4-FFF2-40B4-BE49-F238E27FC236}">
                        <a16:creationId xmlns:a16="http://schemas.microsoft.com/office/drawing/2014/main" id="{6C9BA541-EF7C-461D-8774-816DE934009A}"/>
                      </a:ext>
                    </a:extLst>
                  </p:cNvPr>
                  <p:cNvSpPr/>
                  <p:nvPr/>
                </p:nvSpPr>
                <p:spPr>
                  <a:xfrm>
                    <a:off x="12836386" y="8985250"/>
                    <a:ext cx="1265521" cy="40726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5689"/>
                  </a:p>
                </p:txBody>
              </p:sp>
            </p:grpSp>
            <p:sp>
              <p:nvSpPr>
                <p:cNvPr id="34" name="TextovéPole 159">
                  <a:extLst>
                    <a:ext uri="{FF2B5EF4-FFF2-40B4-BE49-F238E27FC236}">
                      <a16:creationId xmlns:a16="http://schemas.microsoft.com/office/drawing/2014/main" id="{884F6B8F-620E-48B3-AE21-46D1216A91EE}"/>
                    </a:ext>
                  </a:extLst>
                </p:cNvPr>
                <p:cNvSpPr txBox="1"/>
                <p:nvPr/>
              </p:nvSpPr>
              <p:spPr>
                <a:xfrm>
                  <a:off x="9371839" y="11095666"/>
                  <a:ext cx="1176136" cy="234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5689" b="1" dirty="0"/>
                    <a:t>HBE1</a:t>
                  </a:r>
                  <a:endParaRPr lang="cs-CZ" sz="5689" b="1" dirty="0"/>
                </a:p>
              </p:txBody>
            </p:sp>
            <p:sp>
              <p:nvSpPr>
                <p:cNvPr id="35" name="TextovéPole 160">
                  <a:extLst>
                    <a:ext uri="{FF2B5EF4-FFF2-40B4-BE49-F238E27FC236}">
                      <a16:creationId xmlns:a16="http://schemas.microsoft.com/office/drawing/2014/main" id="{63ECB606-8EBD-481D-A425-9BBCDAAFDBDD}"/>
                    </a:ext>
                  </a:extLst>
                </p:cNvPr>
                <p:cNvSpPr txBox="1"/>
                <p:nvPr/>
              </p:nvSpPr>
              <p:spPr>
                <a:xfrm>
                  <a:off x="12605621" y="11083902"/>
                  <a:ext cx="1549053" cy="234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5689" b="1" dirty="0"/>
                    <a:t>16HBE14o-</a:t>
                  </a:r>
                  <a:endParaRPr lang="cs-CZ" sz="5689" b="1" dirty="0"/>
                </a:p>
              </p:txBody>
            </p:sp>
          </p:grpSp>
          <p:sp>
            <p:nvSpPr>
              <p:cNvPr id="31" name="Obdélník 34">
                <a:extLst>
                  <a:ext uri="{FF2B5EF4-FFF2-40B4-BE49-F238E27FC236}">
                    <a16:creationId xmlns:a16="http://schemas.microsoft.com/office/drawing/2014/main" id="{850CD3E2-5829-40A0-86B4-95D70F9B3FD6}"/>
                  </a:ext>
                </a:extLst>
              </p:cNvPr>
              <p:cNvSpPr/>
              <p:nvPr/>
            </p:nvSpPr>
            <p:spPr>
              <a:xfrm>
                <a:off x="9375349" y="9774196"/>
                <a:ext cx="670479" cy="1299469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5689"/>
              </a:p>
            </p:txBody>
          </p:sp>
          <p:sp>
            <p:nvSpPr>
              <p:cNvPr id="32" name="Obdélník 162">
                <a:extLst>
                  <a:ext uri="{FF2B5EF4-FFF2-40B4-BE49-F238E27FC236}">
                    <a16:creationId xmlns:a16="http://schemas.microsoft.com/office/drawing/2014/main" id="{812C42AC-6CE1-40F0-8904-263AE2A054A0}"/>
                  </a:ext>
                </a:extLst>
              </p:cNvPr>
              <p:cNvSpPr/>
              <p:nvPr/>
            </p:nvSpPr>
            <p:spPr>
              <a:xfrm>
                <a:off x="12413713" y="9767533"/>
                <a:ext cx="749146" cy="1292756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5689"/>
              </a:p>
            </p:txBody>
          </p:sp>
        </p:grpSp>
      </p:grpSp>
      <p:sp>
        <p:nvSpPr>
          <p:cNvPr id="58" name="Lungs - CYN effects highlight">
            <a:extLst>
              <a:ext uri="{FF2B5EF4-FFF2-40B4-BE49-F238E27FC236}">
                <a16:creationId xmlns:a16="http://schemas.microsoft.com/office/drawing/2014/main" id="{68EB487B-69B2-4F2A-A56D-1A498F9B499D}"/>
              </a:ext>
            </a:extLst>
          </p:cNvPr>
          <p:cNvSpPr>
            <a:spLocks noChangeAspect="1"/>
          </p:cNvSpPr>
          <p:nvPr/>
        </p:nvSpPr>
        <p:spPr>
          <a:xfrm flipH="1">
            <a:off x="11948249" y="-6836287"/>
            <a:ext cx="13240499" cy="38056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01185"/>
            <a:r>
              <a:rPr lang="en-US" sz="5400" b="1" dirty="0" err="1"/>
              <a:t>Cylindrospermopsin</a:t>
            </a:r>
            <a:r>
              <a:rPr lang="en-US" sz="5400" b="1" dirty="0"/>
              <a:t> (CYN)</a:t>
            </a:r>
          </a:p>
          <a:p>
            <a:pPr indent="-478131" defTabSz="301185">
              <a:buFont typeface="Arial" panose="020B0604020202020204" pitchFamily="34" charset="0"/>
              <a:buChar char="•"/>
            </a:pPr>
            <a:r>
              <a:rPr lang="en-US" sz="5400" dirty="0"/>
              <a:t>Altered cell morphology</a:t>
            </a:r>
          </a:p>
          <a:p>
            <a:pPr indent="-478131" defTabSz="301185">
              <a:buFont typeface="Arial" panose="020B0604020202020204" pitchFamily="34" charset="0"/>
              <a:buChar char="•"/>
            </a:pPr>
            <a:r>
              <a:rPr lang="en-US" sz="5400" dirty="0"/>
              <a:t>Cytotoxicity</a:t>
            </a:r>
          </a:p>
          <a:p>
            <a:pPr indent="-478131" defTabSz="301185">
              <a:buFont typeface="Arial" panose="020B0604020202020204" pitchFamily="34" charset="0"/>
              <a:buChar char="•"/>
            </a:pPr>
            <a:r>
              <a:rPr lang="en-US" sz="5400" dirty="0"/>
              <a:t>Altered cell </a:t>
            </a:r>
            <a:r>
              <a:rPr lang="en-US" sz="5400" dirty="0" err="1"/>
              <a:t>signalling</a:t>
            </a:r>
            <a:endParaRPr lang="en-US" sz="5400" dirty="0"/>
          </a:p>
        </p:txBody>
      </p:sp>
      <p:sp>
        <p:nvSpPr>
          <p:cNvPr id="59" name="Lungs - heading"/>
          <p:cNvSpPr/>
          <p:nvPr/>
        </p:nvSpPr>
        <p:spPr>
          <a:xfrm>
            <a:off x="6516348" y="153241"/>
            <a:ext cx="4175348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Effects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on human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airway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epithelia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assessed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1500" b="1" i="1" cap="small" dirty="0" smtClean="0">
                <a:solidFill>
                  <a:schemeClr val="accent4">
                    <a:lumMod val="50000"/>
                  </a:schemeClr>
                </a:solidFill>
              </a:rPr>
              <a:t>in vitro 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upon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exposure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de-DE" sz="11500" b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0" name="Stress Inflam Apop - box"/>
          <p:cNvGrpSpPr/>
          <p:nvPr/>
        </p:nvGrpSpPr>
        <p:grpSpPr>
          <a:xfrm>
            <a:off x="1883850" y="17799488"/>
            <a:ext cx="7208882" cy="11303849"/>
            <a:chOff x="758938" y="29452410"/>
            <a:chExt cx="2534149" cy="4027847"/>
          </a:xfrm>
        </p:grpSpPr>
        <p:sp>
          <p:nvSpPr>
            <p:cNvPr id="61" name="TextovéPole 179">
              <a:extLst>
                <a:ext uri="{FF2B5EF4-FFF2-40B4-BE49-F238E27FC236}">
                  <a16:creationId xmlns:a16="http://schemas.microsoft.com/office/drawing/2014/main" id="{8DC0EEBE-95C9-4CE6-BD8A-3CBB773FB8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8060" y="29581758"/>
              <a:ext cx="2465027" cy="134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965" b="1" cap="small" dirty="0"/>
                <a:t>Stress, Inflammation, </a:t>
              </a:r>
              <a:r>
                <a:rPr lang="de-DE" sz="7965" b="1" cap="small" dirty="0" err="1"/>
                <a:t>Apoptosis</a:t>
              </a:r>
              <a:endParaRPr lang="cs-CZ" sz="7965" b="1" cap="small" dirty="0"/>
            </a:p>
          </p:txBody>
        </p:sp>
        <p:sp>
          <p:nvSpPr>
            <p:cNvPr id="62" name="Obdélník 162">
              <a:extLst>
                <a:ext uri="{FF2B5EF4-FFF2-40B4-BE49-F238E27FC236}">
                  <a16:creationId xmlns:a16="http://schemas.microsoft.com/office/drawing/2014/main" id="{812C42AC-6CE1-40F0-8904-263AE2A054A0}"/>
                </a:ext>
              </a:extLst>
            </p:cNvPr>
            <p:cNvSpPr/>
            <p:nvPr/>
          </p:nvSpPr>
          <p:spPr>
            <a:xfrm flipH="1">
              <a:off x="758938" y="29452410"/>
              <a:ext cx="2309226" cy="402784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35"/>
            </a:p>
          </p:txBody>
        </p:sp>
      </p:grpSp>
      <p:sp>
        <p:nvSpPr>
          <p:cNvPr id="63" name="trigger - Inhal CYN BF"/>
          <p:cNvSpPr txBox="1"/>
          <p:nvPr/>
        </p:nvSpPr>
        <p:spPr>
          <a:xfrm>
            <a:off x="195546" y="6670334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b="1" dirty="0"/>
              <a:t>?</a:t>
            </a:r>
            <a:endParaRPr lang="en-US" sz="11379" b="1" dirty="0"/>
          </a:p>
        </p:txBody>
      </p:sp>
      <p:sp>
        <p:nvSpPr>
          <p:cNvPr id="64" name="trigger - signalling"/>
          <p:cNvSpPr txBox="1"/>
          <p:nvPr/>
        </p:nvSpPr>
        <p:spPr>
          <a:xfrm>
            <a:off x="222259" y="18690235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b="1" dirty="0"/>
              <a:t>?</a:t>
            </a:r>
            <a:endParaRPr lang="en-US" sz="11379" b="1" dirty="0"/>
          </a:p>
        </p:txBody>
      </p:sp>
      <p:sp>
        <p:nvSpPr>
          <p:cNvPr id="65" name="Lungs - CYN effects highlight">
            <a:extLst>
              <a:ext uri="{FF2B5EF4-FFF2-40B4-BE49-F238E27FC236}">
                <a16:creationId xmlns:a16="http://schemas.microsoft.com/office/drawing/2014/main" id="{68EB487B-69B2-4F2A-A56D-1A498F9B499D}"/>
              </a:ext>
            </a:extLst>
          </p:cNvPr>
          <p:cNvSpPr>
            <a:spLocks noChangeAspect="1"/>
          </p:cNvSpPr>
          <p:nvPr/>
        </p:nvSpPr>
        <p:spPr>
          <a:xfrm flipH="1">
            <a:off x="28993283" y="-6779219"/>
            <a:ext cx="17826185" cy="38056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01185"/>
            <a:r>
              <a:rPr lang="en-US" sz="5400" b="1" dirty="0" err="1"/>
              <a:t>Microcystin</a:t>
            </a:r>
            <a:r>
              <a:rPr lang="en-US" sz="5400" b="1" dirty="0"/>
              <a:t>-LR (MCLR)</a:t>
            </a:r>
          </a:p>
          <a:p>
            <a:pPr indent="-478131" defTabSz="301185">
              <a:buFont typeface="Arial" panose="020B0604020202020204" pitchFamily="34" charset="0"/>
              <a:buChar char="•"/>
            </a:pPr>
            <a:r>
              <a:rPr lang="de-DE" sz="5400" dirty="0" err="1"/>
              <a:t>confirmed</a:t>
            </a:r>
            <a:r>
              <a:rPr lang="de-DE" sz="5400" dirty="0"/>
              <a:t> </a:t>
            </a:r>
            <a:r>
              <a:rPr lang="de-DE" sz="5400" dirty="0" err="1"/>
              <a:t>cellular</a:t>
            </a:r>
            <a:r>
              <a:rPr lang="de-DE" sz="5400" dirty="0"/>
              <a:t> </a:t>
            </a:r>
            <a:r>
              <a:rPr lang="de-DE" sz="5400" dirty="0" err="1"/>
              <a:t>uptake</a:t>
            </a:r>
            <a:r>
              <a:rPr lang="de-DE" sz="5400" dirty="0"/>
              <a:t> </a:t>
            </a:r>
            <a:r>
              <a:rPr lang="de-DE" sz="5400" dirty="0" err="1"/>
              <a:t>of</a:t>
            </a:r>
            <a:r>
              <a:rPr lang="de-DE" sz="5400" dirty="0"/>
              <a:t> MCLR</a:t>
            </a:r>
            <a:endParaRPr lang="en-US" sz="5400" dirty="0"/>
          </a:p>
          <a:p>
            <a:pPr indent="-478131" defTabSz="301185">
              <a:buFont typeface="Arial" panose="020B0604020202020204" pitchFamily="34" charset="0"/>
              <a:buChar char="•"/>
            </a:pPr>
            <a:r>
              <a:rPr lang="en-US" sz="5400" dirty="0"/>
              <a:t>No Cytotoxicity</a:t>
            </a:r>
          </a:p>
          <a:p>
            <a:pPr indent="-478131" defTabSz="301185">
              <a:buFont typeface="Arial" panose="020B0604020202020204" pitchFamily="34" charset="0"/>
              <a:buChar char="•"/>
            </a:pPr>
            <a:r>
              <a:rPr lang="en-US" sz="5400" dirty="0"/>
              <a:t>Cell </a:t>
            </a:r>
            <a:r>
              <a:rPr lang="en-US" sz="5400" dirty="0" err="1"/>
              <a:t>signalling</a:t>
            </a:r>
            <a:r>
              <a:rPr lang="en-US" sz="5400" dirty="0"/>
              <a:t> unchanged</a:t>
            </a:r>
          </a:p>
        </p:txBody>
      </p:sp>
      <p:sp>
        <p:nvSpPr>
          <p:cNvPr id="66" name="Inhal MCLR - description"/>
          <p:cNvSpPr/>
          <p:nvPr/>
        </p:nvSpPr>
        <p:spPr>
          <a:xfrm>
            <a:off x="25380767" y="15738915"/>
            <a:ext cx="23736047" cy="303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983" dirty="0">
                <a:solidFill>
                  <a:srgbClr val="222222"/>
                </a:solidFill>
              </a:rPr>
              <a:t>A combination of three metabolic assays was adopted to assess the viability upon exposure to 1, 2.5, 5, 10, and 20 µM MC-LR for 48 h. Values are plotted as a percentage of viability in comparison with the untreated control (dotted line). The scatter plot represents mean + S.D. from independent experiments (n ≥ 3) conducted in triplicate. Asterisks (*) indicate values significantly different from the negative control (ANOVA followed by </a:t>
            </a:r>
            <a:r>
              <a:rPr lang="en-US" sz="3983" dirty="0" err="1">
                <a:solidFill>
                  <a:srgbClr val="222222"/>
                </a:solidFill>
              </a:rPr>
              <a:t>Dunnett’s</a:t>
            </a:r>
            <a:r>
              <a:rPr lang="en-US" sz="3983" dirty="0">
                <a:solidFill>
                  <a:srgbClr val="222222"/>
                </a:solidFill>
              </a:rPr>
              <a:t> </a:t>
            </a:r>
            <a:r>
              <a:rPr lang="en-US" sz="3983" i="1" dirty="0">
                <a:solidFill>
                  <a:srgbClr val="222222"/>
                </a:solidFill>
              </a:rPr>
              <a:t>post-hoc</a:t>
            </a:r>
            <a:r>
              <a:rPr lang="en-US" sz="3983" dirty="0">
                <a:solidFill>
                  <a:srgbClr val="222222"/>
                </a:solidFill>
              </a:rPr>
              <a:t> test, </a:t>
            </a:r>
            <a:r>
              <a:rPr lang="en-US" sz="3983" i="1" dirty="0">
                <a:solidFill>
                  <a:srgbClr val="222222"/>
                </a:solidFill>
              </a:rPr>
              <a:t>p</a:t>
            </a:r>
            <a:r>
              <a:rPr lang="en-US" sz="3983" dirty="0">
                <a:solidFill>
                  <a:srgbClr val="222222"/>
                </a:solidFill>
              </a:rPr>
              <a:t> ˂ 0.05). </a:t>
            </a:r>
            <a:r>
              <a:rPr lang="en-US" sz="3983" i="1" dirty="0">
                <a:solidFill>
                  <a:srgbClr val="222222"/>
                </a:solidFill>
              </a:rPr>
              <a:t>SC</a:t>
            </a:r>
            <a:r>
              <a:rPr lang="en-US" sz="3983" dirty="0">
                <a:solidFill>
                  <a:srgbClr val="222222"/>
                </a:solidFill>
              </a:rPr>
              <a:t>, solvent control; </a:t>
            </a:r>
            <a:r>
              <a:rPr lang="en-US" sz="3983" i="1" dirty="0">
                <a:solidFill>
                  <a:srgbClr val="222222"/>
                </a:solidFill>
              </a:rPr>
              <a:t>CFDA-AM</a:t>
            </a:r>
            <a:r>
              <a:rPr lang="en-US" sz="3983" dirty="0">
                <a:solidFill>
                  <a:srgbClr val="222222"/>
                </a:solidFill>
              </a:rPr>
              <a:t>, 5-carboxyfluorescein diacetate </a:t>
            </a:r>
            <a:r>
              <a:rPr lang="en-US" sz="3983" dirty="0" err="1">
                <a:solidFill>
                  <a:srgbClr val="222222"/>
                </a:solidFill>
              </a:rPr>
              <a:t>acetoxymethyl</a:t>
            </a:r>
            <a:r>
              <a:rPr lang="en-US" sz="3983" dirty="0">
                <a:solidFill>
                  <a:srgbClr val="222222"/>
                </a:solidFill>
              </a:rPr>
              <a:t> ester; </a:t>
            </a:r>
            <a:r>
              <a:rPr lang="en-US" sz="3983" i="1" dirty="0">
                <a:solidFill>
                  <a:srgbClr val="222222"/>
                </a:solidFill>
              </a:rPr>
              <a:t>AB</a:t>
            </a:r>
            <a:r>
              <a:rPr lang="en-US" sz="3983" dirty="0">
                <a:solidFill>
                  <a:srgbClr val="222222"/>
                </a:solidFill>
              </a:rPr>
              <a:t>, </a:t>
            </a:r>
            <a:r>
              <a:rPr lang="en-US" sz="3983" dirty="0" err="1">
                <a:solidFill>
                  <a:srgbClr val="222222"/>
                </a:solidFill>
              </a:rPr>
              <a:t>Alamar</a:t>
            </a:r>
            <a:r>
              <a:rPr lang="en-US" sz="3983" dirty="0">
                <a:solidFill>
                  <a:srgbClr val="222222"/>
                </a:solidFill>
              </a:rPr>
              <a:t> blue®; </a:t>
            </a:r>
            <a:r>
              <a:rPr lang="en-US" sz="3983" i="1" dirty="0">
                <a:solidFill>
                  <a:srgbClr val="222222"/>
                </a:solidFill>
              </a:rPr>
              <a:t>NRU</a:t>
            </a:r>
            <a:r>
              <a:rPr lang="en-US" sz="3983" dirty="0">
                <a:solidFill>
                  <a:srgbClr val="222222"/>
                </a:solidFill>
              </a:rPr>
              <a:t>, neutral red uptake; </a:t>
            </a:r>
            <a:r>
              <a:rPr lang="en-US" sz="3983" i="1" dirty="0">
                <a:solidFill>
                  <a:srgbClr val="222222"/>
                </a:solidFill>
              </a:rPr>
              <a:t>NC</a:t>
            </a:r>
            <a:r>
              <a:rPr lang="en-US" sz="3983" dirty="0">
                <a:solidFill>
                  <a:srgbClr val="222222"/>
                </a:solidFill>
              </a:rPr>
              <a:t>, negative control.</a:t>
            </a:r>
            <a:endParaRPr lang="en-US" sz="3983" dirty="0"/>
          </a:p>
        </p:txBody>
      </p:sp>
      <p:grpSp>
        <p:nvGrpSpPr>
          <p:cNvPr id="67" name="Inhal MCLR"/>
          <p:cNvGrpSpPr/>
          <p:nvPr/>
        </p:nvGrpSpPr>
        <p:grpSpPr>
          <a:xfrm>
            <a:off x="26474710" y="6475886"/>
            <a:ext cx="21685788" cy="8251392"/>
            <a:chOff x="9094190" y="23998500"/>
            <a:chExt cx="8352912" cy="3173709"/>
          </a:xfrm>
        </p:grpSpPr>
        <p:pic>
          <p:nvPicPr>
            <p:cNvPr id="68" name="Picture 59" descr="Toxins 12 00165 g00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55"/>
            <a:stretch/>
          </p:blipFill>
          <p:spPr bwMode="auto">
            <a:xfrm>
              <a:off x="9094190" y="23998500"/>
              <a:ext cx="8352912" cy="317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ovéPole 178">
              <a:extLst>
                <a:ext uri="{FF2B5EF4-FFF2-40B4-BE49-F238E27FC236}">
                  <a16:creationId xmlns:a16="http://schemas.microsoft.com/office/drawing/2014/main" id="{218C42C3-2F6E-42DE-886E-C0AEFDE73BF2}"/>
                </a:ext>
              </a:extLst>
            </p:cNvPr>
            <p:cNvSpPr txBox="1"/>
            <p:nvPr/>
          </p:nvSpPr>
          <p:spPr>
            <a:xfrm flipH="1">
              <a:off x="10731834" y="24124836"/>
              <a:ext cx="625604" cy="340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689" b="1" dirty="0"/>
                <a:t>HBE1</a:t>
              </a:r>
              <a:endParaRPr lang="cs-CZ" sz="5689" b="1" dirty="0"/>
            </a:p>
          </p:txBody>
        </p:sp>
        <p:sp>
          <p:nvSpPr>
            <p:cNvPr id="70" name="TextovéPole 178">
              <a:extLst>
                <a:ext uri="{FF2B5EF4-FFF2-40B4-BE49-F238E27FC236}">
                  <a16:creationId xmlns:a16="http://schemas.microsoft.com/office/drawing/2014/main" id="{218C42C3-2F6E-42DE-886E-C0AEFDE73BF2}"/>
                </a:ext>
              </a:extLst>
            </p:cNvPr>
            <p:cNvSpPr txBox="1"/>
            <p:nvPr/>
          </p:nvSpPr>
          <p:spPr>
            <a:xfrm flipH="1">
              <a:off x="14237348" y="24124836"/>
              <a:ext cx="1232500" cy="340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689" b="1" dirty="0"/>
                <a:t>16HBE14o-</a:t>
              </a:r>
              <a:endParaRPr lang="cs-CZ" sz="5689" b="1" dirty="0"/>
            </a:p>
          </p:txBody>
        </p:sp>
      </p:grpSp>
      <p:sp>
        <p:nvSpPr>
          <p:cNvPr id="71" name="trigger - Inhal MCLR"/>
          <p:cNvSpPr txBox="1"/>
          <p:nvPr/>
        </p:nvSpPr>
        <p:spPr>
          <a:xfrm>
            <a:off x="49559155" y="7361277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b="1" dirty="0"/>
              <a:t>?</a:t>
            </a:r>
            <a:endParaRPr lang="en-US" sz="11379" b="1" dirty="0"/>
          </a:p>
        </p:txBody>
      </p:sp>
      <p:sp>
        <p:nvSpPr>
          <p:cNvPr id="72" name="Down Arrow 71"/>
          <p:cNvSpPr/>
          <p:nvPr/>
        </p:nvSpPr>
        <p:spPr>
          <a:xfrm>
            <a:off x="35043480" y="23466008"/>
            <a:ext cx="5372489" cy="1148543"/>
          </a:xfrm>
          <a:prstGeom prst="downArrow">
            <a:avLst>
              <a:gd name="adj1" fmla="val 50000"/>
              <a:gd name="adj2" fmla="val 64379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sp>
        <p:nvSpPr>
          <p:cNvPr id="73" name="TextBox 72"/>
          <p:cNvSpPr txBox="1"/>
          <p:nvPr/>
        </p:nvSpPr>
        <p:spPr>
          <a:xfrm>
            <a:off x="30342758" y="24799427"/>
            <a:ext cx="17403354" cy="1873091"/>
          </a:xfrm>
          <a:prstGeom prst="roundRect">
            <a:avLst>
              <a:gd name="adj" fmla="val 11581"/>
            </a:avLst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err="1"/>
              <a:t>Though</a:t>
            </a:r>
            <a:r>
              <a:rPr lang="de-DE" sz="5400" b="1" dirty="0"/>
              <a:t> </a:t>
            </a:r>
            <a:r>
              <a:rPr lang="de-DE" sz="5400" b="1" dirty="0" err="1"/>
              <a:t>taken</a:t>
            </a:r>
            <a:r>
              <a:rPr lang="de-DE" sz="5400" b="1" dirty="0"/>
              <a:t> </a:t>
            </a:r>
            <a:r>
              <a:rPr lang="de-DE" sz="5400" b="1" dirty="0" err="1"/>
              <a:t>up</a:t>
            </a:r>
            <a:r>
              <a:rPr lang="de-DE" sz="5400" b="1" dirty="0"/>
              <a:t> </a:t>
            </a:r>
            <a:r>
              <a:rPr lang="de-DE" sz="5400" b="1" dirty="0" err="1"/>
              <a:t>into</a:t>
            </a:r>
            <a:r>
              <a:rPr lang="de-DE" sz="5400" b="1" dirty="0"/>
              <a:t> bronchial </a:t>
            </a:r>
            <a:r>
              <a:rPr lang="de-DE" sz="5400" b="1" dirty="0" err="1"/>
              <a:t>cells</a:t>
            </a:r>
            <a:r>
              <a:rPr lang="de-DE" sz="5400" b="1" dirty="0"/>
              <a:t>, MCLR </a:t>
            </a:r>
            <a:r>
              <a:rPr lang="de-DE" sz="5400" b="1" dirty="0" err="1"/>
              <a:t>does</a:t>
            </a:r>
            <a:r>
              <a:rPr lang="de-DE" sz="5400" b="1" dirty="0"/>
              <a:t> not alter </a:t>
            </a:r>
            <a:r>
              <a:rPr lang="de-DE" sz="5400" b="1" dirty="0" err="1"/>
              <a:t>cell</a:t>
            </a:r>
            <a:r>
              <a:rPr lang="de-DE" sz="5400" b="1" dirty="0"/>
              <a:t> </a:t>
            </a:r>
            <a:r>
              <a:rPr lang="de-DE" sz="5400" b="1" dirty="0" err="1"/>
              <a:t>survival</a:t>
            </a:r>
            <a:r>
              <a:rPr lang="de-DE" sz="5400" b="1" dirty="0"/>
              <a:t> </a:t>
            </a:r>
            <a:r>
              <a:rPr lang="de-DE" sz="5400" b="1" dirty="0" err="1"/>
              <a:t>or</a:t>
            </a:r>
            <a:r>
              <a:rPr lang="de-DE" sz="5400" b="1" dirty="0"/>
              <a:t> MAP </a:t>
            </a:r>
            <a:r>
              <a:rPr lang="de-DE" sz="5400" b="1" dirty="0" err="1"/>
              <a:t>kinase</a:t>
            </a:r>
            <a:r>
              <a:rPr lang="de-DE" sz="5400" b="1" dirty="0"/>
              <a:t> </a:t>
            </a:r>
            <a:r>
              <a:rPr lang="de-DE" sz="5400" b="1" dirty="0" err="1"/>
              <a:t>signalling</a:t>
            </a:r>
            <a:r>
              <a:rPr lang="de-DE" sz="5400" b="1" dirty="0"/>
              <a:t> (</a:t>
            </a:r>
            <a:r>
              <a:rPr lang="de-DE" sz="5400" b="1" dirty="0" err="1"/>
              <a:t>data</a:t>
            </a:r>
            <a:r>
              <a:rPr lang="de-DE" sz="5400" b="1" dirty="0"/>
              <a:t> not </a:t>
            </a:r>
            <a:r>
              <a:rPr lang="de-DE" sz="5400" b="1" dirty="0" err="1"/>
              <a:t>shown</a:t>
            </a:r>
            <a:r>
              <a:rPr lang="de-DE" sz="5400" b="1" dirty="0"/>
              <a:t>).</a:t>
            </a:r>
            <a:endParaRPr lang="en-US" sz="5400" b="1" dirty="0"/>
          </a:p>
        </p:txBody>
      </p:sp>
      <p:sp>
        <p:nvSpPr>
          <p:cNvPr id="74" name="trigger - Inhal MCLR WB"/>
          <p:cNvSpPr txBox="1"/>
          <p:nvPr/>
        </p:nvSpPr>
        <p:spPr>
          <a:xfrm>
            <a:off x="49102787" y="19167708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b="1" dirty="0"/>
              <a:t>?</a:t>
            </a:r>
            <a:endParaRPr lang="en-US" sz="11379" b="1" dirty="0"/>
          </a:p>
        </p:txBody>
      </p:sp>
      <p:sp>
        <p:nvSpPr>
          <p:cNvPr id="75" name="Inhal MCLR WB - description"/>
          <p:cNvSpPr/>
          <p:nvPr/>
        </p:nvSpPr>
        <p:spPr>
          <a:xfrm>
            <a:off x="25589927" y="21321604"/>
            <a:ext cx="23365494" cy="19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83" dirty="0" err="1"/>
              <a:t>Immunodetection</a:t>
            </a:r>
            <a:r>
              <a:rPr lang="en-US" sz="3983" dirty="0"/>
              <a:t> of putative MCLR protein adducts in bronchial cell lines upon exposure to 1 µM MC-LR for 1, 8, 24, and 48 h. MC-LR protein adducts were detected using the primary anti-MC-LR antibody (</a:t>
            </a:r>
            <a:r>
              <a:rPr lang="de-DE" sz="3983" dirty="0"/>
              <a:t>MC10E7; Alexis, </a:t>
            </a:r>
            <a:r>
              <a:rPr lang="de-DE" sz="3983" dirty="0" err="1"/>
              <a:t>Switzerland</a:t>
            </a:r>
            <a:r>
              <a:rPr lang="de-DE" sz="3983" dirty="0"/>
              <a:t>)</a:t>
            </a:r>
            <a:r>
              <a:rPr lang="en-US" sz="3983" dirty="0"/>
              <a:t>. Representative blots of independent experiments (n = 2) are shown. NC: negative control.</a:t>
            </a:r>
          </a:p>
        </p:txBody>
      </p:sp>
      <p:grpSp>
        <p:nvGrpSpPr>
          <p:cNvPr id="76" name="Inhal MCLR WB"/>
          <p:cNvGrpSpPr/>
          <p:nvPr/>
        </p:nvGrpSpPr>
        <p:grpSpPr>
          <a:xfrm>
            <a:off x="26237029" y="16130872"/>
            <a:ext cx="21691954" cy="7995218"/>
            <a:chOff x="9521981" y="29365977"/>
            <a:chExt cx="7625405" cy="2832645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7" t="20109" r="47094" b="19303"/>
            <a:stretch/>
          </p:blipFill>
          <p:spPr>
            <a:xfrm>
              <a:off x="9648825" y="30013275"/>
              <a:ext cx="3562350" cy="193357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33" t="19511" r="128" b="19900"/>
            <a:stretch/>
          </p:blipFill>
          <p:spPr>
            <a:xfrm>
              <a:off x="13838156" y="30032435"/>
              <a:ext cx="3136193" cy="19335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3951657" y="29700584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1</a:t>
              </a:r>
              <a:endParaRPr lang="en-US" sz="3983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268341" y="29700584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8</a:t>
              </a:r>
              <a:endParaRPr lang="en-US" sz="3983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489775" y="29700584"/>
              <a:ext cx="440564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24</a:t>
              </a:r>
              <a:endParaRPr lang="en-US" sz="3983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829528" y="29700584"/>
              <a:ext cx="441377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48</a:t>
              </a:r>
              <a:endParaRPr lang="en-US" sz="3983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135306" y="29700584"/>
              <a:ext cx="495768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NC</a:t>
              </a:r>
              <a:endParaRPr lang="en-US" sz="3983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583392" y="29700584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1</a:t>
              </a:r>
              <a:endParaRPr lang="en-US" sz="3983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909601" y="29700584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8</a:t>
              </a:r>
              <a:endParaRPr lang="en-US" sz="3983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69135" y="29700584"/>
              <a:ext cx="440564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24</a:t>
              </a:r>
              <a:endParaRPr lang="en-US" sz="3983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489838" y="29700584"/>
              <a:ext cx="631899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48 h</a:t>
              </a:r>
              <a:endParaRPr lang="en-US" sz="3983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3951657" y="29700584"/>
              <a:ext cx="12438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5586096" y="29700584"/>
              <a:ext cx="12438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3703329" y="29376318"/>
              <a:ext cx="1804488" cy="30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120" dirty="0"/>
                <a:t>1 µM MCLR</a:t>
              </a:r>
              <a:endParaRPr lang="en-US" sz="512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342898" y="29365977"/>
              <a:ext cx="1804488" cy="30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120" dirty="0"/>
                <a:t>solvent</a:t>
              </a:r>
              <a:endParaRPr lang="en-US" sz="512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524279" y="31889190"/>
              <a:ext cx="1804488" cy="30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120" dirty="0"/>
                <a:t>16HBE14o-</a:t>
              </a:r>
              <a:endParaRPr lang="en-US" sz="512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817617" y="29700789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1</a:t>
              </a:r>
              <a:endParaRPr lang="en-US" sz="3983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172401" y="29700789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8</a:t>
              </a:r>
              <a:endParaRPr lang="en-US" sz="3983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460510" y="29700789"/>
              <a:ext cx="440564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24</a:t>
              </a:r>
              <a:endParaRPr lang="en-US" sz="3983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819313" y="29700789"/>
              <a:ext cx="441377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48</a:t>
              </a:r>
              <a:endParaRPr lang="en-US" sz="3983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144141" y="29700789"/>
              <a:ext cx="495768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NC</a:t>
              </a:r>
              <a:endParaRPr lang="en-US" sz="3983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554127" y="29700789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1</a:t>
              </a:r>
              <a:endParaRPr lang="en-US" sz="3983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937486" y="29700789"/>
              <a:ext cx="246045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8</a:t>
              </a:r>
              <a:endParaRPr lang="en-US" sz="3983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292270" y="29700789"/>
              <a:ext cx="440564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24</a:t>
              </a:r>
              <a:endParaRPr lang="en-US" sz="3983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651073" y="29700789"/>
              <a:ext cx="441377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48</a:t>
              </a:r>
              <a:endParaRPr lang="en-US" sz="3983" dirty="0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9664619" y="29700584"/>
              <a:ext cx="1501626" cy="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1556831" y="29700584"/>
              <a:ext cx="1551845" cy="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9521981" y="29374634"/>
              <a:ext cx="1804488" cy="30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120" dirty="0"/>
                <a:t>1 µM MCLR</a:t>
              </a:r>
              <a:endParaRPr lang="en-US" sz="512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1438397" y="29376046"/>
              <a:ext cx="1804488" cy="30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120" dirty="0"/>
                <a:t>solvent</a:t>
              </a:r>
              <a:endParaRPr lang="en-US" sz="512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504943" y="31877086"/>
              <a:ext cx="1804488" cy="30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120" dirty="0"/>
                <a:t>HBE1</a:t>
              </a:r>
              <a:endParaRPr lang="en-US" sz="512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3108434" y="31717712"/>
              <a:ext cx="822326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GAPDH</a:t>
              </a:r>
              <a:endParaRPr lang="en-US" sz="3983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3108434" y="29956674"/>
              <a:ext cx="822326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60 </a:t>
              </a:r>
              <a:r>
                <a:rPr lang="de-DE" sz="3983" dirty="0" err="1"/>
                <a:t>kDa</a:t>
              </a:r>
              <a:endParaRPr lang="en-US" sz="3983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3108434" y="30544157"/>
              <a:ext cx="822326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37 </a:t>
              </a:r>
              <a:r>
                <a:rPr lang="de-DE" sz="3983" dirty="0" err="1"/>
                <a:t>kDa</a:t>
              </a:r>
              <a:endParaRPr lang="en-US" sz="3983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3108434" y="30965664"/>
              <a:ext cx="822326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30 </a:t>
              </a:r>
              <a:r>
                <a:rPr lang="de-DE" sz="3983" dirty="0" err="1"/>
                <a:t>kDa</a:t>
              </a:r>
              <a:endParaRPr lang="en-US" sz="3983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3108434" y="31317510"/>
              <a:ext cx="822326" cy="247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983" dirty="0"/>
                <a:t>20 </a:t>
              </a:r>
              <a:r>
                <a:rPr lang="de-DE" sz="3983" dirty="0" err="1"/>
                <a:t>kDa</a:t>
              </a:r>
              <a:endParaRPr lang="en-US" sz="3983" dirty="0"/>
            </a:p>
          </p:txBody>
        </p:sp>
      </p:grpSp>
      <p:sp>
        <p:nvSpPr>
          <p:cNvPr id="113" name="Action Button: Home 112">
            <a:hlinkClick r:id="" action="ppaction://hlinkshowjump?jump=firstslide" highlightClick="1"/>
          </p:cNvPr>
          <p:cNvSpPr/>
          <p:nvPr/>
        </p:nvSpPr>
        <p:spPr>
          <a:xfrm>
            <a:off x="48168437" y="-29453"/>
            <a:ext cx="2992909" cy="2813739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21903541" y="2731555"/>
            <a:ext cx="6746489" cy="21678310"/>
          </a:xfrm>
          <a:custGeom>
            <a:avLst/>
            <a:gdLst>
              <a:gd name="connsiteX0" fmla="*/ 7656600 w 7656600"/>
              <a:gd name="connsiteY0" fmla="*/ 0 h 22429694"/>
              <a:gd name="connsiteX1" fmla="*/ 72459 w 7656600"/>
              <a:gd name="connsiteY1" fmla="*/ 2474259 h 22429694"/>
              <a:gd name="connsiteX2" fmla="*/ 3676270 w 7656600"/>
              <a:gd name="connsiteY2" fmla="*/ 6669741 h 22429694"/>
              <a:gd name="connsiteX3" fmla="*/ 1040647 w 7656600"/>
              <a:gd name="connsiteY3" fmla="*/ 11241741 h 22429694"/>
              <a:gd name="connsiteX4" fmla="*/ 4644459 w 7656600"/>
              <a:gd name="connsiteY4" fmla="*/ 15867529 h 22429694"/>
              <a:gd name="connsiteX5" fmla="*/ 1739894 w 7656600"/>
              <a:gd name="connsiteY5" fmla="*/ 19578917 h 22429694"/>
              <a:gd name="connsiteX6" fmla="*/ 4698247 w 7656600"/>
              <a:gd name="connsiteY6" fmla="*/ 22429694 h 22429694"/>
              <a:gd name="connsiteX0" fmla="*/ 7656600 w 7656600"/>
              <a:gd name="connsiteY0" fmla="*/ 0 h 21443441"/>
              <a:gd name="connsiteX1" fmla="*/ 72459 w 7656600"/>
              <a:gd name="connsiteY1" fmla="*/ 2474259 h 21443441"/>
              <a:gd name="connsiteX2" fmla="*/ 3676270 w 7656600"/>
              <a:gd name="connsiteY2" fmla="*/ 6669741 h 21443441"/>
              <a:gd name="connsiteX3" fmla="*/ 1040647 w 7656600"/>
              <a:gd name="connsiteY3" fmla="*/ 11241741 h 21443441"/>
              <a:gd name="connsiteX4" fmla="*/ 4644459 w 7656600"/>
              <a:gd name="connsiteY4" fmla="*/ 15867529 h 21443441"/>
              <a:gd name="connsiteX5" fmla="*/ 1739894 w 7656600"/>
              <a:gd name="connsiteY5" fmla="*/ 19578917 h 21443441"/>
              <a:gd name="connsiteX6" fmla="*/ 3021847 w 7656600"/>
              <a:gd name="connsiteY6" fmla="*/ 21443441 h 21443441"/>
              <a:gd name="connsiteX0" fmla="*/ 7656600 w 7656600"/>
              <a:gd name="connsiteY0" fmla="*/ 0 h 21443441"/>
              <a:gd name="connsiteX1" fmla="*/ 72459 w 7656600"/>
              <a:gd name="connsiteY1" fmla="*/ 2474259 h 21443441"/>
              <a:gd name="connsiteX2" fmla="*/ 3676270 w 7656600"/>
              <a:gd name="connsiteY2" fmla="*/ 6669741 h 21443441"/>
              <a:gd name="connsiteX3" fmla="*/ 1040647 w 7656600"/>
              <a:gd name="connsiteY3" fmla="*/ 11241741 h 21443441"/>
              <a:gd name="connsiteX4" fmla="*/ 4644459 w 7656600"/>
              <a:gd name="connsiteY4" fmla="*/ 15867529 h 21443441"/>
              <a:gd name="connsiteX5" fmla="*/ 1739894 w 7656600"/>
              <a:gd name="connsiteY5" fmla="*/ 19578917 h 21443441"/>
              <a:gd name="connsiteX6" fmla="*/ 3021847 w 7656600"/>
              <a:gd name="connsiteY6" fmla="*/ 21443441 h 21443441"/>
              <a:gd name="connsiteX0" fmla="*/ 7656600 w 7656600"/>
              <a:gd name="connsiteY0" fmla="*/ 0 h 21443441"/>
              <a:gd name="connsiteX1" fmla="*/ 72459 w 7656600"/>
              <a:gd name="connsiteY1" fmla="*/ 2474259 h 21443441"/>
              <a:gd name="connsiteX2" fmla="*/ 3676270 w 7656600"/>
              <a:gd name="connsiteY2" fmla="*/ 6669741 h 21443441"/>
              <a:gd name="connsiteX3" fmla="*/ 1040647 w 7656600"/>
              <a:gd name="connsiteY3" fmla="*/ 11241741 h 21443441"/>
              <a:gd name="connsiteX4" fmla="*/ 3679259 w 7656600"/>
              <a:gd name="connsiteY4" fmla="*/ 15429194 h 21443441"/>
              <a:gd name="connsiteX5" fmla="*/ 1739894 w 7656600"/>
              <a:gd name="connsiteY5" fmla="*/ 19578917 h 21443441"/>
              <a:gd name="connsiteX6" fmla="*/ 3021847 w 7656600"/>
              <a:gd name="connsiteY6" fmla="*/ 21443441 h 21443441"/>
              <a:gd name="connsiteX0" fmla="*/ 7656600 w 7656600"/>
              <a:gd name="connsiteY0" fmla="*/ 0 h 21443441"/>
              <a:gd name="connsiteX1" fmla="*/ 72459 w 7656600"/>
              <a:gd name="connsiteY1" fmla="*/ 2474259 h 21443441"/>
              <a:gd name="connsiteX2" fmla="*/ 3676270 w 7656600"/>
              <a:gd name="connsiteY2" fmla="*/ 6669741 h 21443441"/>
              <a:gd name="connsiteX3" fmla="*/ 1040647 w 7656600"/>
              <a:gd name="connsiteY3" fmla="*/ 11241741 h 21443441"/>
              <a:gd name="connsiteX4" fmla="*/ 3679259 w 7656600"/>
              <a:gd name="connsiteY4" fmla="*/ 15429194 h 21443441"/>
              <a:gd name="connsiteX5" fmla="*/ 1892294 w 7656600"/>
              <a:gd name="connsiteY5" fmla="*/ 20291210 h 21443441"/>
              <a:gd name="connsiteX6" fmla="*/ 3021847 w 7656600"/>
              <a:gd name="connsiteY6" fmla="*/ 21443441 h 21443441"/>
              <a:gd name="connsiteX0" fmla="*/ 7656600 w 7656600"/>
              <a:gd name="connsiteY0" fmla="*/ 0 h 21443441"/>
              <a:gd name="connsiteX1" fmla="*/ 72459 w 7656600"/>
              <a:gd name="connsiteY1" fmla="*/ 2474259 h 21443441"/>
              <a:gd name="connsiteX2" fmla="*/ 3676270 w 7656600"/>
              <a:gd name="connsiteY2" fmla="*/ 6669741 h 21443441"/>
              <a:gd name="connsiteX3" fmla="*/ 1040647 w 7656600"/>
              <a:gd name="connsiteY3" fmla="*/ 11241741 h 21443441"/>
              <a:gd name="connsiteX4" fmla="*/ 3679259 w 7656600"/>
              <a:gd name="connsiteY4" fmla="*/ 15429194 h 21443441"/>
              <a:gd name="connsiteX5" fmla="*/ 1892294 w 7656600"/>
              <a:gd name="connsiteY5" fmla="*/ 20291210 h 21443441"/>
              <a:gd name="connsiteX6" fmla="*/ 3021847 w 7656600"/>
              <a:gd name="connsiteY6" fmla="*/ 21443441 h 21443441"/>
              <a:gd name="connsiteX0" fmla="*/ 7656600 w 7656600"/>
              <a:gd name="connsiteY0" fmla="*/ 0 h 21443441"/>
              <a:gd name="connsiteX1" fmla="*/ 72459 w 7656600"/>
              <a:gd name="connsiteY1" fmla="*/ 2474259 h 21443441"/>
              <a:gd name="connsiteX2" fmla="*/ 3676270 w 7656600"/>
              <a:gd name="connsiteY2" fmla="*/ 6669741 h 21443441"/>
              <a:gd name="connsiteX3" fmla="*/ 1040647 w 7656600"/>
              <a:gd name="connsiteY3" fmla="*/ 11241741 h 21443441"/>
              <a:gd name="connsiteX4" fmla="*/ 3679259 w 7656600"/>
              <a:gd name="connsiteY4" fmla="*/ 15429194 h 21443441"/>
              <a:gd name="connsiteX5" fmla="*/ 1892294 w 7656600"/>
              <a:gd name="connsiteY5" fmla="*/ 20291210 h 21443441"/>
              <a:gd name="connsiteX6" fmla="*/ 3021847 w 7656600"/>
              <a:gd name="connsiteY6" fmla="*/ 21443441 h 21443441"/>
              <a:gd name="connsiteX0" fmla="*/ 7656081 w 7656081"/>
              <a:gd name="connsiteY0" fmla="*/ 0 h 21443441"/>
              <a:gd name="connsiteX1" fmla="*/ 71940 w 7656081"/>
              <a:gd name="connsiteY1" fmla="*/ 2474259 h 21443441"/>
              <a:gd name="connsiteX2" fmla="*/ 3675751 w 7656081"/>
              <a:gd name="connsiteY2" fmla="*/ 6669741 h 21443441"/>
              <a:gd name="connsiteX3" fmla="*/ 836928 w 7656081"/>
              <a:gd name="connsiteY3" fmla="*/ 9543194 h 21443441"/>
              <a:gd name="connsiteX4" fmla="*/ 3678740 w 7656081"/>
              <a:gd name="connsiteY4" fmla="*/ 15429194 h 21443441"/>
              <a:gd name="connsiteX5" fmla="*/ 1891775 w 7656081"/>
              <a:gd name="connsiteY5" fmla="*/ 20291210 h 21443441"/>
              <a:gd name="connsiteX6" fmla="*/ 3021328 w 7656081"/>
              <a:gd name="connsiteY6" fmla="*/ 21443441 h 21443441"/>
              <a:gd name="connsiteX0" fmla="*/ 7649125 w 7649125"/>
              <a:gd name="connsiteY0" fmla="*/ 0 h 21443441"/>
              <a:gd name="connsiteX1" fmla="*/ 64984 w 7649125"/>
              <a:gd name="connsiteY1" fmla="*/ 2474259 h 21443441"/>
              <a:gd name="connsiteX2" fmla="*/ 3821195 w 7649125"/>
              <a:gd name="connsiteY2" fmla="*/ 5573904 h 21443441"/>
              <a:gd name="connsiteX3" fmla="*/ 829972 w 7649125"/>
              <a:gd name="connsiteY3" fmla="*/ 9543194 h 21443441"/>
              <a:gd name="connsiteX4" fmla="*/ 3671784 w 7649125"/>
              <a:gd name="connsiteY4" fmla="*/ 15429194 h 21443441"/>
              <a:gd name="connsiteX5" fmla="*/ 1884819 w 7649125"/>
              <a:gd name="connsiteY5" fmla="*/ 20291210 h 21443441"/>
              <a:gd name="connsiteX6" fmla="*/ 3014372 w 7649125"/>
              <a:gd name="connsiteY6" fmla="*/ 21443441 h 21443441"/>
              <a:gd name="connsiteX0" fmla="*/ 7649125 w 7649125"/>
              <a:gd name="connsiteY0" fmla="*/ 0 h 21443441"/>
              <a:gd name="connsiteX1" fmla="*/ 64984 w 7649125"/>
              <a:gd name="connsiteY1" fmla="*/ 2474259 h 21443441"/>
              <a:gd name="connsiteX2" fmla="*/ 3821195 w 7649125"/>
              <a:gd name="connsiteY2" fmla="*/ 5573904 h 21443441"/>
              <a:gd name="connsiteX3" fmla="*/ 829972 w 7649125"/>
              <a:gd name="connsiteY3" fmla="*/ 9543194 h 21443441"/>
              <a:gd name="connsiteX4" fmla="*/ 2909784 w 7649125"/>
              <a:gd name="connsiteY4" fmla="*/ 14826484 h 21443441"/>
              <a:gd name="connsiteX5" fmla="*/ 1884819 w 7649125"/>
              <a:gd name="connsiteY5" fmla="*/ 20291210 h 21443441"/>
              <a:gd name="connsiteX6" fmla="*/ 3014372 w 7649125"/>
              <a:gd name="connsiteY6" fmla="*/ 21443441 h 21443441"/>
              <a:gd name="connsiteX0" fmla="*/ 7649125 w 7649125"/>
              <a:gd name="connsiteY0" fmla="*/ 0 h 20291210"/>
              <a:gd name="connsiteX1" fmla="*/ 64984 w 7649125"/>
              <a:gd name="connsiteY1" fmla="*/ 2474259 h 20291210"/>
              <a:gd name="connsiteX2" fmla="*/ 3821195 w 7649125"/>
              <a:gd name="connsiteY2" fmla="*/ 5573904 h 20291210"/>
              <a:gd name="connsiteX3" fmla="*/ 829972 w 7649125"/>
              <a:gd name="connsiteY3" fmla="*/ 9543194 h 20291210"/>
              <a:gd name="connsiteX4" fmla="*/ 2909784 w 7649125"/>
              <a:gd name="connsiteY4" fmla="*/ 14826484 h 20291210"/>
              <a:gd name="connsiteX5" fmla="*/ 1884819 w 7649125"/>
              <a:gd name="connsiteY5" fmla="*/ 20291210 h 20291210"/>
              <a:gd name="connsiteX0" fmla="*/ 7649125 w 7649125"/>
              <a:gd name="connsiteY0" fmla="*/ 0 h 21113088"/>
              <a:gd name="connsiteX1" fmla="*/ 64984 w 7649125"/>
              <a:gd name="connsiteY1" fmla="*/ 2474259 h 21113088"/>
              <a:gd name="connsiteX2" fmla="*/ 3821195 w 7649125"/>
              <a:gd name="connsiteY2" fmla="*/ 5573904 h 21113088"/>
              <a:gd name="connsiteX3" fmla="*/ 829972 w 7649125"/>
              <a:gd name="connsiteY3" fmla="*/ 9543194 h 21113088"/>
              <a:gd name="connsiteX4" fmla="*/ 2909784 w 7649125"/>
              <a:gd name="connsiteY4" fmla="*/ 14826484 h 21113088"/>
              <a:gd name="connsiteX5" fmla="*/ 1986419 w 7649125"/>
              <a:gd name="connsiteY5" fmla="*/ 21113088 h 21113088"/>
              <a:gd name="connsiteX0" fmla="*/ 7649125 w 7649125"/>
              <a:gd name="connsiteY0" fmla="*/ 0 h 21113088"/>
              <a:gd name="connsiteX1" fmla="*/ 64984 w 7649125"/>
              <a:gd name="connsiteY1" fmla="*/ 2474259 h 21113088"/>
              <a:gd name="connsiteX2" fmla="*/ 3821195 w 7649125"/>
              <a:gd name="connsiteY2" fmla="*/ 5573904 h 21113088"/>
              <a:gd name="connsiteX3" fmla="*/ 829972 w 7649125"/>
              <a:gd name="connsiteY3" fmla="*/ 9543194 h 21113088"/>
              <a:gd name="connsiteX4" fmla="*/ 2909784 w 7649125"/>
              <a:gd name="connsiteY4" fmla="*/ 14826484 h 21113088"/>
              <a:gd name="connsiteX5" fmla="*/ 1986419 w 7649125"/>
              <a:gd name="connsiteY5" fmla="*/ 21113088 h 21113088"/>
              <a:gd name="connsiteX0" fmla="*/ 7629829 w 7718922"/>
              <a:gd name="connsiteY0" fmla="*/ 148777 h 21261865"/>
              <a:gd name="connsiteX1" fmla="*/ 6945523 w 7718922"/>
              <a:gd name="connsiteY1" fmla="*/ 193899 h 21261865"/>
              <a:gd name="connsiteX2" fmla="*/ 45688 w 7718922"/>
              <a:gd name="connsiteY2" fmla="*/ 2623036 h 21261865"/>
              <a:gd name="connsiteX3" fmla="*/ 3801899 w 7718922"/>
              <a:gd name="connsiteY3" fmla="*/ 5722681 h 21261865"/>
              <a:gd name="connsiteX4" fmla="*/ 810676 w 7718922"/>
              <a:gd name="connsiteY4" fmla="*/ 9691971 h 21261865"/>
              <a:gd name="connsiteX5" fmla="*/ 2890488 w 7718922"/>
              <a:gd name="connsiteY5" fmla="*/ 14975261 h 21261865"/>
              <a:gd name="connsiteX6" fmla="*/ 1967123 w 7718922"/>
              <a:gd name="connsiteY6" fmla="*/ 21261865 h 21261865"/>
              <a:gd name="connsiteX0" fmla="*/ 6461429 w 7387264"/>
              <a:gd name="connsiteY0" fmla="*/ 0 h 24784141"/>
              <a:gd name="connsiteX1" fmla="*/ 6945523 w 7387264"/>
              <a:gd name="connsiteY1" fmla="*/ 3716175 h 24784141"/>
              <a:gd name="connsiteX2" fmla="*/ 45688 w 7387264"/>
              <a:gd name="connsiteY2" fmla="*/ 6145312 h 24784141"/>
              <a:gd name="connsiteX3" fmla="*/ 3801899 w 7387264"/>
              <a:gd name="connsiteY3" fmla="*/ 9244957 h 24784141"/>
              <a:gd name="connsiteX4" fmla="*/ 810676 w 7387264"/>
              <a:gd name="connsiteY4" fmla="*/ 13214247 h 24784141"/>
              <a:gd name="connsiteX5" fmla="*/ 2890488 w 7387264"/>
              <a:gd name="connsiteY5" fmla="*/ 18497537 h 24784141"/>
              <a:gd name="connsiteX6" fmla="*/ 1967123 w 7387264"/>
              <a:gd name="connsiteY6" fmla="*/ 24784141 h 24784141"/>
              <a:gd name="connsiteX0" fmla="*/ 6461429 w 7387264"/>
              <a:gd name="connsiteY0" fmla="*/ 0 h 24784141"/>
              <a:gd name="connsiteX1" fmla="*/ 6945523 w 7387264"/>
              <a:gd name="connsiteY1" fmla="*/ 3716175 h 24784141"/>
              <a:gd name="connsiteX2" fmla="*/ 45688 w 7387264"/>
              <a:gd name="connsiteY2" fmla="*/ 6145312 h 24784141"/>
              <a:gd name="connsiteX3" fmla="*/ 3801899 w 7387264"/>
              <a:gd name="connsiteY3" fmla="*/ 9244957 h 24784141"/>
              <a:gd name="connsiteX4" fmla="*/ 810676 w 7387264"/>
              <a:gd name="connsiteY4" fmla="*/ 13214247 h 24784141"/>
              <a:gd name="connsiteX5" fmla="*/ 2890488 w 7387264"/>
              <a:gd name="connsiteY5" fmla="*/ 18497537 h 24784141"/>
              <a:gd name="connsiteX6" fmla="*/ 1967123 w 7387264"/>
              <a:gd name="connsiteY6" fmla="*/ 24784141 h 24784141"/>
              <a:gd name="connsiteX0" fmla="*/ 6461429 w 7280323"/>
              <a:gd name="connsiteY0" fmla="*/ 0 h 24784141"/>
              <a:gd name="connsiteX1" fmla="*/ 6945523 w 7280323"/>
              <a:gd name="connsiteY1" fmla="*/ 3716175 h 24784141"/>
              <a:gd name="connsiteX2" fmla="*/ 45688 w 7280323"/>
              <a:gd name="connsiteY2" fmla="*/ 6145312 h 24784141"/>
              <a:gd name="connsiteX3" fmla="*/ 3801899 w 7280323"/>
              <a:gd name="connsiteY3" fmla="*/ 9244957 h 24784141"/>
              <a:gd name="connsiteX4" fmla="*/ 810676 w 7280323"/>
              <a:gd name="connsiteY4" fmla="*/ 13214247 h 24784141"/>
              <a:gd name="connsiteX5" fmla="*/ 2890488 w 7280323"/>
              <a:gd name="connsiteY5" fmla="*/ 18497537 h 24784141"/>
              <a:gd name="connsiteX6" fmla="*/ 1967123 w 7280323"/>
              <a:gd name="connsiteY6" fmla="*/ 24784141 h 24784141"/>
              <a:gd name="connsiteX0" fmla="*/ 6461429 w 7280323"/>
              <a:gd name="connsiteY0" fmla="*/ 0 h 25879978"/>
              <a:gd name="connsiteX1" fmla="*/ 6945523 w 7280323"/>
              <a:gd name="connsiteY1" fmla="*/ 3716175 h 25879978"/>
              <a:gd name="connsiteX2" fmla="*/ 45688 w 7280323"/>
              <a:gd name="connsiteY2" fmla="*/ 6145312 h 25879978"/>
              <a:gd name="connsiteX3" fmla="*/ 3801899 w 7280323"/>
              <a:gd name="connsiteY3" fmla="*/ 9244957 h 25879978"/>
              <a:gd name="connsiteX4" fmla="*/ 810676 w 7280323"/>
              <a:gd name="connsiteY4" fmla="*/ 13214247 h 25879978"/>
              <a:gd name="connsiteX5" fmla="*/ 2890488 w 7280323"/>
              <a:gd name="connsiteY5" fmla="*/ 18497537 h 25879978"/>
              <a:gd name="connsiteX6" fmla="*/ 3135523 w 7280323"/>
              <a:gd name="connsiteY6" fmla="*/ 25879978 h 25879978"/>
              <a:gd name="connsiteX0" fmla="*/ 6461429 w 7280323"/>
              <a:gd name="connsiteY0" fmla="*/ 0 h 25879978"/>
              <a:gd name="connsiteX1" fmla="*/ 6945523 w 7280323"/>
              <a:gd name="connsiteY1" fmla="*/ 3716175 h 25879978"/>
              <a:gd name="connsiteX2" fmla="*/ 45688 w 7280323"/>
              <a:gd name="connsiteY2" fmla="*/ 6145312 h 25879978"/>
              <a:gd name="connsiteX3" fmla="*/ 3801899 w 7280323"/>
              <a:gd name="connsiteY3" fmla="*/ 9244957 h 25879978"/>
              <a:gd name="connsiteX4" fmla="*/ 810676 w 7280323"/>
              <a:gd name="connsiteY4" fmla="*/ 13214247 h 25879978"/>
              <a:gd name="connsiteX5" fmla="*/ 2890488 w 7280323"/>
              <a:gd name="connsiteY5" fmla="*/ 18497537 h 25879978"/>
              <a:gd name="connsiteX6" fmla="*/ 3135523 w 7280323"/>
              <a:gd name="connsiteY6" fmla="*/ 25879978 h 25879978"/>
              <a:gd name="connsiteX0" fmla="*/ 5706955 w 6525849"/>
              <a:gd name="connsiteY0" fmla="*/ 0 h 25879978"/>
              <a:gd name="connsiteX1" fmla="*/ 6191049 w 6525849"/>
              <a:gd name="connsiteY1" fmla="*/ 3716175 h 25879978"/>
              <a:gd name="connsiteX2" fmla="*/ 53214 w 6525849"/>
              <a:gd name="connsiteY2" fmla="*/ 7021981 h 25879978"/>
              <a:gd name="connsiteX3" fmla="*/ 3047425 w 6525849"/>
              <a:gd name="connsiteY3" fmla="*/ 9244957 h 25879978"/>
              <a:gd name="connsiteX4" fmla="*/ 56202 w 6525849"/>
              <a:gd name="connsiteY4" fmla="*/ 13214247 h 25879978"/>
              <a:gd name="connsiteX5" fmla="*/ 2136014 w 6525849"/>
              <a:gd name="connsiteY5" fmla="*/ 18497537 h 25879978"/>
              <a:gd name="connsiteX6" fmla="*/ 2381049 w 6525849"/>
              <a:gd name="connsiteY6" fmla="*/ 25879978 h 25879978"/>
              <a:gd name="connsiteX0" fmla="*/ 5659623 w 6478517"/>
              <a:gd name="connsiteY0" fmla="*/ 0 h 25879978"/>
              <a:gd name="connsiteX1" fmla="*/ 6143717 w 6478517"/>
              <a:gd name="connsiteY1" fmla="*/ 3716175 h 25879978"/>
              <a:gd name="connsiteX2" fmla="*/ 5882 w 6478517"/>
              <a:gd name="connsiteY2" fmla="*/ 7021981 h 25879978"/>
              <a:gd name="connsiteX3" fmla="*/ 3000093 w 6478517"/>
              <a:gd name="connsiteY3" fmla="*/ 9244957 h 25879978"/>
              <a:gd name="connsiteX4" fmla="*/ 8870 w 6478517"/>
              <a:gd name="connsiteY4" fmla="*/ 13214247 h 25879978"/>
              <a:gd name="connsiteX5" fmla="*/ 2088682 w 6478517"/>
              <a:gd name="connsiteY5" fmla="*/ 18497537 h 25879978"/>
              <a:gd name="connsiteX6" fmla="*/ 2333717 w 6478517"/>
              <a:gd name="connsiteY6" fmla="*/ 25879978 h 25879978"/>
              <a:gd name="connsiteX0" fmla="*/ 5659623 w 6478517"/>
              <a:gd name="connsiteY0" fmla="*/ 0 h 25879978"/>
              <a:gd name="connsiteX1" fmla="*/ 6143717 w 6478517"/>
              <a:gd name="connsiteY1" fmla="*/ 3716175 h 25879978"/>
              <a:gd name="connsiteX2" fmla="*/ 5882 w 6478517"/>
              <a:gd name="connsiteY2" fmla="*/ 7021981 h 25879978"/>
              <a:gd name="connsiteX3" fmla="*/ 3000093 w 6478517"/>
              <a:gd name="connsiteY3" fmla="*/ 9244957 h 25879978"/>
              <a:gd name="connsiteX4" fmla="*/ 8870 w 6478517"/>
              <a:gd name="connsiteY4" fmla="*/ 13214247 h 25879978"/>
              <a:gd name="connsiteX5" fmla="*/ 2088682 w 6478517"/>
              <a:gd name="connsiteY5" fmla="*/ 18497537 h 25879978"/>
              <a:gd name="connsiteX6" fmla="*/ 2333717 w 6478517"/>
              <a:gd name="connsiteY6" fmla="*/ 25879978 h 25879978"/>
              <a:gd name="connsiteX0" fmla="*/ 5711321 w 6530215"/>
              <a:gd name="connsiteY0" fmla="*/ 0 h 25879978"/>
              <a:gd name="connsiteX1" fmla="*/ 6195415 w 6530215"/>
              <a:gd name="connsiteY1" fmla="*/ 3716175 h 25879978"/>
              <a:gd name="connsiteX2" fmla="*/ 57580 w 6530215"/>
              <a:gd name="connsiteY2" fmla="*/ 7021981 h 25879978"/>
              <a:gd name="connsiteX3" fmla="*/ 3102591 w 6530215"/>
              <a:gd name="connsiteY3" fmla="*/ 10121626 h 25879978"/>
              <a:gd name="connsiteX4" fmla="*/ 60568 w 6530215"/>
              <a:gd name="connsiteY4" fmla="*/ 13214247 h 25879978"/>
              <a:gd name="connsiteX5" fmla="*/ 2140380 w 6530215"/>
              <a:gd name="connsiteY5" fmla="*/ 18497537 h 25879978"/>
              <a:gd name="connsiteX6" fmla="*/ 2385415 w 6530215"/>
              <a:gd name="connsiteY6" fmla="*/ 25879978 h 25879978"/>
              <a:gd name="connsiteX0" fmla="*/ 5704766 w 6523660"/>
              <a:gd name="connsiteY0" fmla="*/ 0 h 25879978"/>
              <a:gd name="connsiteX1" fmla="*/ 6188860 w 6523660"/>
              <a:gd name="connsiteY1" fmla="*/ 3716175 h 25879978"/>
              <a:gd name="connsiteX2" fmla="*/ 51025 w 6523660"/>
              <a:gd name="connsiteY2" fmla="*/ 7021981 h 25879978"/>
              <a:gd name="connsiteX3" fmla="*/ 3096036 w 6523660"/>
              <a:gd name="connsiteY3" fmla="*/ 10121626 h 25879978"/>
              <a:gd name="connsiteX4" fmla="*/ 54013 w 6523660"/>
              <a:gd name="connsiteY4" fmla="*/ 13214247 h 25879978"/>
              <a:gd name="connsiteX5" fmla="*/ 2133825 w 6523660"/>
              <a:gd name="connsiteY5" fmla="*/ 18497537 h 25879978"/>
              <a:gd name="connsiteX6" fmla="*/ 2378860 w 6523660"/>
              <a:gd name="connsiteY6" fmla="*/ 25879978 h 25879978"/>
              <a:gd name="connsiteX0" fmla="*/ 6365166 w 6659436"/>
              <a:gd name="connsiteY0" fmla="*/ 0 h 23743096"/>
              <a:gd name="connsiteX1" fmla="*/ 6188860 w 6659436"/>
              <a:gd name="connsiteY1" fmla="*/ 1579293 h 23743096"/>
              <a:gd name="connsiteX2" fmla="*/ 51025 w 6659436"/>
              <a:gd name="connsiteY2" fmla="*/ 4885099 h 23743096"/>
              <a:gd name="connsiteX3" fmla="*/ 3096036 w 6659436"/>
              <a:gd name="connsiteY3" fmla="*/ 7984744 h 23743096"/>
              <a:gd name="connsiteX4" fmla="*/ 54013 w 6659436"/>
              <a:gd name="connsiteY4" fmla="*/ 11077365 h 23743096"/>
              <a:gd name="connsiteX5" fmla="*/ 2133825 w 6659436"/>
              <a:gd name="connsiteY5" fmla="*/ 16360655 h 23743096"/>
              <a:gd name="connsiteX6" fmla="*/ 2378860 w 6659436"/>
              <a:gd name="connsiteY6" fmla="*/ 23743096 h 23743096"/>
              <a:gd name="connsiteX0" fmla="*/ 6619166 w 6746489"/>
              <a:gd name="connsiteY0" fmla="*/ 77022 h 23381783"/>
              <a:gd name="connsiteX1" fmla="*/ 6188860 w 6746489"/>
              <a:gd name="connsiteY1" fmla="*/ 1217980 h 23381783"/>
              <a:gd name="connsiteX2" fmla="*/ 51025 w 6746489"/>
              <a:gd name="connsiteY2" fmla="*/ 4523786 h 23381783"/>
              <a:gd name="connsiteX3" fmla="*/ 3096036 w 6746489"/>
              <a:gd name="connsiteY3" fmla="*/ 7623431 h 23381783"/>
              <a:gd name="connsiteX4" fmla="*/ 54013 w 6746489"/>
              <a:gd name="connsiteY4" fmla="*/ 10716052 h 23381783"/>
              <a:gd name="connsiteX5" fmla="*/ 2133825 w 6746489"/>
              <a:gd name="connsiteY5" fmla="*/ 15999342 h 23381783"/>
              <a:gd name="connsiteX6" fmla="*/ 2378860 w 6746489"/>
              <a:gd name="connsiteY6" fmla="*/ 23381783 h 2338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6489" h="23381783">
                <a:moveTo>
                  <a:pt x="6619166" y="77022"/>
                </a:moveTo>
                <a:cubicBezTo>
                  <a:pt x="6505115" y="84542"/>
                  <a:pt x="7198883" y="-454608"/>
                  <a:pt x="6188860" y="1217980"/>
                </a:cubicBezTo>
                <a:cubicBezTo>
                  <a:pt x="5178837" y="2397442"/>
                  <a:pt x="566496" y="3456211"/>
                  <a:pt x="51025" y="4523786"/>
                </a:cubicBezTo>
                <a:cubicBezTo>
                  <a:pt x="-464446" y="5591361"/>
                  <a:pt x="3095538" y="6262636"/>
                  <a:pt x="3096036" y="7623431"/>
                </a:cubicBezTo>
                <a:cubicBezTo>
                  <a:pt x="3096534" y="8984226"/>
                  <a:pt x="214382" y="9320067"/>
                  <a:pt x="54013" y="10716052"/>
                </a:cubicBezTo>
                <a:cubicBezTo>
                  <a:pt x="-106356" y="12112037"/>
                  <a:pt x="1746350" y="13888387"/>
                  <a:pt x="2133825" y="15999342"/>
                </a:cubicBezTo>
                <a:cubicBezTo>
                  <a:pt x="2521300" y="18110297"/>
                  <a:pt x="-220905" y="21247045"/>
                  <a:pt x="2378860" y="23381783"/>
                </a:cubicBezTo>
              </a:path>
            </a:pathLst>
          </a:custGeom>
          <a:noFill/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6787492" y="5228835"/>
            <a:ext cx="14424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cytotoxicity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upon MCLR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exposure</a:t>
            </a:r>
            <a:endParaRPr lang="en-US" sz="6600" b="1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4044292" y="15297841"/>
            <a:ext cx="24640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Immunodetection</a:t>
            </a:r>
            <a:r>
              <a:rPr lang="de-DE" sz="6600" b="1" cap="smal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intracellular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MCLR-protein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adducts</a:t>
            </a:r>
            <a:endParaRPr lang="en-US" sz="6600" b="1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1400" y="5227706"/>
            <a:ext cx="22739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Cytotoxicity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altered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ell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with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≥ 1 </a:t>
            </a:r>
            <a:r>
              <a:rPr lang="de-DE" sz="6600" b="1" dirty="0" smtClean="0">
                <a:solidFill>
                  <a:schemeClr val="accent4">
                    <a:lumMod val="75000"/>
                  </a:schemeClr>
                </a:solidFill>
              </a:rPr>
              <a:t>µ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M CYN</a:t>
            </a:r>
            <a:endParaRPr lang="en-US" sz="6600" b="1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9" name="5-Point Star 118"/>
          <p:cNvSpPr/>
          <p:nvPr/>
        </p:nvSpPr>
        <p:spPr>
          <a:xfrm>
            <a:off x="-4666693" y="-29453"/>
            <a:ext cx="1899163" cy="16452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239921" y="16622907"/>
            <a:ext cx="22739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Altered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cell</a:t>
            </a:r>
            <a:r>
              <a:rPr lang="de-DE" sz="6600" b="1" cap="sm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6600" b="1" cap="small" dirty="0" err="1" smtClean="0">
                <a:solidFill>
                  <a:schemeClr val="accent4">
                    <a:lumMod val="75000"/>
                  </a:schemeClr>
                </a:solidFill>
              </a:rPr>
              <a:t>signalling</a:t>
            </a:r>
            <a:endParaRPr lang="en-US" sz="6600" b="1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1" name="Conclusions - heading">
            <a:hlinkClick r:id="rId18" action="ppaction://hlinksldjump"/>
          </p:cNvPr>
          <p:cNvSpPr/>
          <p:nvPr/>
        </p:nvSpPr>
        <p:spPr>
          <a:xfrm>
            <a:off x="21296400" y="26133232"/>
            <a:ext cx="8587053" cy="2014597"/>
          </a:xfrm>
          <a:prstGeom prst="cloudCallout">
            <a:avLst>
              <a:gd name="adj1" fmla="val -8839"/>
              <a:gd name="adj2" fmla="val -10274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8000" b="1" cap="small" dirty="0" err="1" smtClean="0">
                <a:solidFill>
                  <a:schemeClr val="bg1"/>
                </a:solidFill>
              </a:rPr>
              <a:t>Conclusions</a:t>
            </a:r>
            <a:endParaRPr lang="de-DE" sz="8000" b="1" cap="small" dirty="0" smtClean="0">
              <a:solidFill>
                <a:schemeClr val="bg1"/>
              </a:solidFill>
            </a:endParaRPr>
          </a:p>
        </p:txBody>
      </p:sp>
      <p:sp>
        <p:nvSpPr>
          <p:cNvPr id="124" name="Flowchart: Off-page Connector 123"/>
          <p:cNvSpPr/>
          <p:nvPr/>
        </p:nvSpPr>
        <p:spPr>
          <a:xfrm>
            <a:off x="7706308" y="2316463"/>
            <a:ext cx="12394888" cy="2250884"/>
          </a:xfrm>
          <a:prstGeom prst="flowChartOffpage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800" cap="small" dirty="0" err="1" smtClean="0"/>
              <a:t>Cylindrospermopsin</a:t>
            </a:r>
            <a:r>
              <a:rPr lang="de-DE" sz="8800" cap="small" dirty="0" smtClean="0"/>
              <a:t> (CYN)</a:t>
            </a:r>
            <a:endParaRPr lang="en-US" sz="8800" cap="small" dirty="0"/>
          </a:p>
        </p:txBody>
      </p:sp>
      <p:sp>
        <p:nvSpPr>
          <p:cNvPr id="125" name="Flowchart: Off-page Connector 124"/>
          <p:cNvSpPr/>
          <p:nvPr/>
        </p:nvSpPr>
        <p:spPr>
          <a:xfrm>
            <a:off x="30709475" y="2263293"/>
            <a:ext cx="12394888" cy="2250884"/>
          </a:xfrm>
          <a:prstGeom prst="flowChartOffpage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800" cap="small" dirty="0" err="1" smtClean="0"/>
              <a:t>Microcystin</a:t>
            </a:r>
            <a:r>
              <a:rPr lang="de-DE" sz="8800" cap="small" dirty="0" smtClean="0"/>
              <a:t>-LR (MCLR)</a:t>
            </a:r>
            <a:endParaRPr lang="en-US" sz="8800" cap="small" dirty="0"/>
          </a:p>
        </p:txBody>
      </p:sp>
    </p:spTree>
    <p:extLst>
      <p:ext uri="{BB962C8B-B14F-4D97-AF65-F5344CB8AC3E}">
        <p14:creationId xmlns:p14="http://schemas.microsoft.com/office/powerpoint/2010/main" val="10847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04E-6 3.35097E-7 L -2.4504E-6 -0.2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278E-6 1.49912E-6 L 4.65278E-6 5.14991E-5 " pathEditMode="relative" rAng="0" ptsTypes="AA">
                                      <p:cBhvr>
                                        <p:cTn id="91" dur="5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04E-6 3.35097E-7 L -2.4504E-6 5.03351E-5 " pathEditMode="relative" rAng="0" ptsTypes="AA">
                                      <p:cBhvr>
                                        <p:cTn id="93" dur="5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  <p:bldP spid="8" grpId="0"/>
      <p:bldP spid="8" grpId="1"/>
      <p:bldP spid="66" grpId="0"/>
      <p:bldP spid="66" grpId="1"/>
      <p:bldP spid="75" grpId="0"/>
      <p:bldP spid="75" grpId="1"/>
      <p:bldP spid="116" grpId="0"/>
      <p:bldP spid="116" grpId="1"/>
      <p:bldP spid="117" grpId="0"/>
      <p:bldP spid="117" grpId="1"/>
      <p:bldP spid="117" grpId="2"/>
      <p:bldP spid="117" grpId="3"/>
      <p:bldP spid="118" grpId="0"/>
      <p:bldP spid="118" grpId="1"/>
      <p:bldP spid="120" grpId="0"/>
      <p:bldP spid="1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ungs - field"/>
          <p:cNvSpPr>
            <a:spLocks/>
          </p:cNvSpPr>
          <p:nvPr/>
        </p:nvSpPr>
        <p:spPr>
          <a:xfrm>
            <a:off x="-265459" y="-756936"/>
            <a:ext cx="53004976" cy="29560536"/>
          </a:xfrm>
          <a:prstGeom prst="roundRect">
            <a:avLst>
              <a:gd name="adj" fmla="val 1597"/>
            </a:avLst>
          </a:prstGeom>
          <a:solidFill>
            <a:schemeClr val="accent4">
              <a:lumMod val="60000"/>
              <a:lumOff val="40000"/>
              <a:alpha val="2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4782" dirty="0"/>
          </a:p>
        </p:txBody>
      </p:sp>
      <p:pic>
        <p:nvPicPr>
          <p:cNvPr id="3" name="lung - im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37489" r="29798" b="41001"/>
          <a:stretch/>
        </p:blipFill>
        <p:spPr>
          <a:xfrm>
            <a:off x="389701" y="271530"/>
            <a:ext cx="6473973" cy="4501767"/>
          </a:xfrm>
          <a:prstGeom prst="rect">
            <a:avLst/>
          </a:prstGeom>
        </p:spPr>
      </p:pic>
      <p:grpSp>
        <p:nvGrpSpPr>
          <p:cNvPr id="27" name="Inhal CYN - western"/>
          <p:cNvGrpSpPr>
            <a:grpSpLocks noChangeAspect="1"/>
          </p:cNvGrpSpPr>
          <p:nvPr/>
        </p:nvGrpSpPr>
        <p:grpSpPr>
          <a:xfrm>
            <a:off x="-18882983" y="6498446"/>
            <a:ext cx="17949518" cy="10690802"/>
            <a:chOff x="5114262" y="27994921"/>
            <a:chExt cx="5056178" cy="3011480"/>
          </a:xfrm>
        </p:grpSpPr>
        <p:sp>
          <p:nvSpPr>
            <p:cNvPr id="28" name="Inhal CYN western - explanation">
              <a:extLst>
                <a:ext uri="{FF2B5EF4-FFF2-40B4-BE49-F238E27FC236}">
                  <a16:creationId xmlns:a16="http://schemas.microsoft.com/office/drawing/2014/main" id="{9D1FB5C3-835E-4B2E-9EC3-DA8C5F3228FE}"/>
                </a:ext>
              </a:extLst>
            </p:cNvPr>
            <p:cNvSpPr txBox="1">
              <a:spLocks noChangeAspect="1"/>
            </p:cNvSpPr>
            <p:nvPr/>
          </p:nvSpPr>
          <p:spPr>
            <a:xfrm flipH="1">
              <a:off x="5114262" y="30512227"/>
              <a:ext cx="5056171" cy="494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cs-CZ" sz="3600" b="1" dirty="0"/>
                <a:t>Western </a:t>
              </a:r>
              <a:r>
                <a:rPr lang="cs-CZ" sz="3600" b="1" dirty="0" err="1"/>
                <a:t>blot</a:t>
              </a:r>
              <a:r>
                <a:rPr lang="cs-CZ" sz="3600" b="1" dirty="0"/>
                <a:t> </a:t>
              </a:r>
              <a:r>
                <a:rPr lang="cs-CZ" sz="3600" b="1" dirty="0" err="1"/>
                <a:t>detection</a:t>
              </a:r>
              <a:r>
                <a:rPr lang="cs-CZ" sz="3600" b="1" dirty="0"/>
                <a:t> </a:t>
              </a:r>
              <a:r>
                <a:rPr lang="cs-CZ" sz="3600" b="1" dirty="0" err="1"/>
                <a:t>of</a:t>
              </a:r>
              <a:r>
                <a:rPr lang="cs-CZ" sz="3600" b="1" dirty="0"/>
                <a:t> MAPK ERK1/2 and p38 </a:t>
              </a:r>
              <a:r>
                <a:rPr lang="cs-CZ" sz="3600" b="1" dirty="0" err="1"/>
                <a:t>phosphorylation</a:t>
              </a:r>
              <a:r>
                <a:rPr lang="de-DE" sz="3600" b="1" dirty="0"/>
                <a:t> (P-)</a:t>
              </a:r>
              <a:r>
                <a:rPr lang="cs-CZ" sz="3600" b="1" dirty="0"/>
                <a:t> </a:t>
              </a:r>
              <a:r>
                <a:rPr lang="cs-CZ" sz="3600" b="1" dirty="0" err="1"/>
                <a:t>after</a:t>
              </a:r>
              <a:r>
                <a:rPr lang="cs-CZ" sz="3600" b="1" dirty="0"/>
                <a:t> </a:t>
              </a:r>
              <a:r>
                <a:rPr lang="cs-CZ" sz="3600" b="1" dirty="0" err="1"/>
                <a:t>exposure</a:t>
              </a:r>
              <a:r>
                <a:rPr lang="cs-CZ" sz="3600" b="1" dirty="0"/>
                <a:t> to 1 µM CYN</a:t>
              </a:r>
              <a:r>
                <a:rPr lang="cs-CZ" sz="3600" dirty="0"/>
                <a:t>. </a:t>
              </a:r>
              <a:r>
                <a:rPr lang="cs-CZ" sz="3600" dirty="0" err="1"/>
                <a:t>Distinct</a:t>
              </a:r>
              <a:r>
                <a:rPr lang="cs-CZ" sz="3600" dirty="0"/>
                <a:t> </a:t>
              </a:r>
              <a:r>
                <a:rPr lang="cs-CZ" sz="3600" dirty="0" err="1"/>
                <a:t>changes</a:t>
              </a:r>
              <a:r>
                <a:rPr lang="de-DE" sz="3600" dirty="0"/>
                <a:t> (</a:t>
              </a:r>
              <a:r>
                <a:rPr lang="de-DE" sz="3600" dirty="0" err="1"/>
                <a:t>increase</a:t>
              </a:r>
              <a:r>
                <a:rPr lang="de-DE" sz="3600" dirty="0"/>
                <a:t>)</a:t>
              </a:r>
              <a:r>
                <a:rPr lang="cs-CZ" sz="3600" dirty="0"/>
                <a:t> in </a:t>
              </a:r>
              <a:r>
                <a:rPr lang="cs-CZ" sz="3600" dirty="0" err="1"/>
                <a:t>phosphorylation</a:t>
              </a:r>
              <a:r>
                <a:rPr lang="cs-CZ" sz="3600" dirty="0"/>
                <a:t> </a:t>
              </a:r>
              <a:r>
                <a:rPr lang="cs-CZ" sz="3600" dirty="0" err="1"/>
                <a:t>after</a:t>
              </a:r>
              <a:r>
                <a:rPr lang="cs-CZ" sz="3600" dirty="0"/>
                <a:t> 24-48 h are </a:t>
              </a:r>
              <a:r>
                <a:rPr lang="cs-CZ" sz="3600" dirty="0" err="1"/>
                <a:t>highlighted</a:t>
              </a:r>
              <a:r>
                <a:rPr lang="cs-CZ" sz="3600" dirty="0"/>
                <a:t> </a:t>
              </a:r>
              <a:r>
                <a:rPr lang="cs-CZ" sz="3600" dirty="0" err="1"/>
                <a:t>with</a:t>
              </a:r>
              <a:r>
                <a:rPr lang="cs-CZ" sz="3600" dirty="0"/>
                <a:t> </a:t>
              </a:r>
              <a:r>
                <a:rPr lang="cs-CZ" sz="3600" dirty="0" err="1"/>
                <a:t>red</a:t>
              </a:r>
              <a:r>
                <a:rPr lang="cs-CZ" sz="3600" dirty="0"/>
                <a:t>  </a:t>
              </a:r>
              <a:r>
                <a:rPr lang="cs-CZ" sz="3600" dirty="0" err="1"/>
                <a:t>boxes</a:t>
              </a:r>
              <a:r>
                <a:rPr lang="cs-CZ" sz="3600" dirty="0"/>
                <a:t>. </a:t>
              </a:r>
              <a:r>
                <a:rPr lang="cs-CZ" sz="3600" dirty="0" err="1"/>
                <a:t>One</a:t>
              </a:r>
              <a:r>
                <a:rPr lang="cs-CZ" sz="3600" dirty="0"/>
                <a:t> </a:t>
              </a:r>
              <a:r>
                <a:rPr lang="cs-CZ" sz="3600" dirty="0" err="1"/>
                <a:t>representative</a:t>
              </a:r>
              <a:r>
                <a:rPr lang="cs-CZ" sz="3600" dirty="0"/>
                <a:t> </a:t>
              </a:r>
              <a:r>
                <a:rPr lang="cs-CZ" sz="3600" dirty="0" err="1"/>
                <a:t>blot</a:t>
              </a:r>
              <a:r>
                <a:rPr lang="cs-CZ" sz="3600" dirty="0"/>
                <a:t> </a:t>
              </a:r>
              <a:r>
                <a:rPr lang="cs-CZ" sz="3600" dirty="0" err="1"/>
                <a:t>of</a:t>
              </a:r>
              <a:r>
                <a:rPr lang="cs-CZ" sz="3600" dirty="0"/>
                <a:t> </a:t>
              </a:r>
              <a:r>
                <a:rPr lang="de-DE" sz="3600" dirty="0" err="1"/>
                <a:t>four</a:t>
              </a:r>
              <a:r>
                <a:rPr lang="cs-CZ" sz="3600" dirty="0"/>
                <a:t> </a:t>
              </a:r>
              <a:r>
                <a:rPr lang="cs-CZ" sz="3600" dirty="0" err="1"/>
                <a:t>experiments</a:t>
              </a:r>
              <a:r>
                <a:rPr lang="cs-CZ" sz="3600" dirty="0"/>
                <a:t> </a:t>
              </a:r>
              <a:r>
                <a:rPr lang="cs-CZ" sz="3600" dirty="0" err="1"/>
                <a:t>is</a:t>
              </a:r>
              <a:r>
                <a:rPr lang="cs-CZ" sz="3600" dirty="0"/>
                <a:t> </a:t>
              </a:r>
              <a:r>
                <a:rPr lang="cs-CZ" sz="3600" dirty="0" err="1"/>
                <a:t>shown</a:t>
              </a:r>
              <a:r>
                <a:rPr lang="cs-CZ" sz="3600" dirty="0"/>
                <a:t>.</a:t>
              </a:r>
            </a:p>
          </p:txBody>
        </p:sp>
        <p:grpSp>
          <p:nvGrpSpPr>
            <p:cNvPr id="29" name="Skupina 196">
              <a:extLst>
                <a:ext uri="{FF2B5EF4-FFF2-40B4-BE49-F238E27FC236}">
                  <a16:creationId xmlns:a16="http://schemas.microsoft.com/office/drawing/2014/main" id="{09EE3387-E4B0-4CBA-8D92-8478E3F2901E}"/>
                </a:ext>
              </a:extLst>
            </p:cNvPr>
            <p:cNvGrpSpPr/>
            <p:nvPr/>
          </p:nvGrpSpPr>
          <p:grpSpPr>
            <a:xfrm flipH="1">
              <a:off x="5130770" y="27994921"/>
              <a:ext cx="5039670" cy="2509180"/>
              <a:chOff x="8853993" y="9173743"/>
              <a:chExt cx="5300681" cy="2156197"/>
            </a:xfrm>
          </p:grpSpPr>
          <p:grpSp>
            <p:nvGrpSpPr>
              <p:cNvPr id="30" name="Skupina 193">
                <a:extLst>
                  <a:ext uri="{FF2B5EF4-FFF2-40B4-BE49-F238E27FC236}">
                    <a16:creationId xmlns:a16="http://schemas.microsoft.com/office/drawing/2014/main" id="{2E1664D5-B228-48F3-9E60-09A3F1792CE2}"/>
                  </a:ext>
                </a:extLst>
              </p:cNvPr>
              <p:cNvGrpSpPr/>
              <p:nvPr/>
            </p:nvGrpSpPr>
            <p:grpSpPr>
              <a:xfrm>
                <a:off x="8853993" y="9173743"/>
                <a:ext cx="5300681" cy="2156197"/>
                <a:chOff x="8853993" y="9173743"/>
                <a:chExt cx="5300681" cy="2156197"/>
              </a:xfrm>
            </p:grpSpPr>
            <p:grpSp>
              <p:nvGrpSpPr>
                <p:cNvPr id="33" name="Skupina 31">
                  <a:extLst>
                    <a:ext uri="{FF2B5EF4-FFF2-40B4-BE49-F238E27FC236}">
                      <a16:creationId xmlns:a16="http://schemas.microsoft.com/office/drawing/2014/main" id="{894AAA87-7609-49FF-8499-28E31C452A50}"/>
                    </a:ext>
                  </a:extLst>
                </p:cNvPr>
                <p:cNvGrpSpPr/>
                <p:nvPr/>
              </p:nvGrpSpPr>
              <p:grpSpPr>
                <a:xfrm>
                  <a:off x="8853993" y="9173743"/>
                  <a:ext cx="5247683" cy="2045089"/>
                  <a:chOff x="9923440" y="8926682"/>
                  <a:chExt cx="4188803" cy="1866674"/>
                </a:xfrm>
              </p:grpSpPr>
              <p:grpSp>
                <p:nvGrpSpPr>
                  <p:cNvPr id="36" name="Skupina 30">
                    <a:extLst>
                      <a:ext uri="{FF2B5EF4-FFF2-40B4-BE49-F238E27FC236}">
                        <a16:creationId xmlns:a16="http://schemas.microsoft.com/office/drawing/2014/main" id="{68C1FD21-8F68-40C3-B691-AC1AF60E33A4}"/>
                      </a:ext>
                    </a:extLst>
                  </p:cNvPr>
                  <p:cNvGrpSpPr/>
                  <p:nvPr/>
                </p:nvGrpSpPr>
                <p:grpSpPr>
                  <a:xfrm>
                    <a:off x="9923440" y="8926682"/>
                    <a:ext cx="4188803" cy="1866674"/>
                    <a:chOff x="9923440" y="9217210"/>
                    <a:chExt cx="4188803" cy="1866674"/>
                  </a:xfrm>
                </p:grpSpPr>
                <p:grpSp>
                  <p:nvGrpSpPr>
                    <p:cNvPr id="39" name="Skupina 14">
                      <a:extLst>
                        <a:ext uri="{FF2B5EF4-FFF2-40B4-BE49-F238E27FC236}">
                          <a16:creationId xmlns:a16="http://schemas.microsoft.com/office/drawing/2014/main" id="{C9600FA8-741E-4136-B3A4-BCAA2B0434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812728" y="9421544"/>
                      <a:ext cx="1193968" cy="1520546"/>
                      <a:chOff x="11556832" y="8408988"/>
                      <a:chExt cx="1193968" cy="1520546"/>
                    </a:xfrm>
                  </p:grpSpPr>
                  <p:sp>
                    <p:nvSpPr>
                      <p:cNvPr id="52" name="TextovéPole 166">
                        <a:extLst>
                          <a:ext uri="{FF2B5EF4-FFF2-40B4-BE49-F238E27FC236}">
                            <a16:creationId xmlns:a16="http://schemas.microsoft.com/office/drawing/2014/main" id="{042FC5BD-1106-43C6-BB73-483F26B198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8408988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b="1" dirty="0"/>
                          <a:t>time [h]</a:t>
                        </a:r>
                        <a:endParaRPr lang="cs-CZ" sz="5689" b="1" dirty="0"/>
                      </a:p>
                    </p:txBody>
                  </p:sp>
                  <p:sp>
                    <p:nvSpPr>
                      <p:cNvPr id="53" name="TextovéPole 167">
                        <a:extLst>
                          <a:ext uri="{FF2B5EF4-FFF2-40B4-BE49-F238E27FC236}">
                            <a16:creationId xmlns:a16="http://schemas.microsoft.com/office/drawing/2014/main" id="{9B02F62B-BEA7-4223-9CC2-A7E2F17ED2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56832" y="8947720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P-ERK 1/2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4" name="TextovéPole 168">
                        <a:extLst>
                          <a:ext uri="{FF2B5EF4-FFF2-40B4-BE49-F238E27FC236}">
                            <a16:creationId xmlns:a16="http://schemas.microsoft.com/office/drawing/2014/main" id="{318A2365-B58E-4AF7-8D0B-17932671BC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9203712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p38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5" name="TextovéPole 169">
                        <a:extLst>
                          <a:ext uri="{FF2B5EF4-FFF2-40B4-BE49-F238E27FC236}">
                            <a16:creationId xmlns:a16="http://schemas.microsoft.com/office/drawing/2014/main" id="{89A2D98A-B15B-46E7-A9D6-6D647D3576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9459704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P-p38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6" name="TextovéPole 170">
                        <a:extLst>
                          <a:ext uri="{FF2B5EF4-FFF2-40B4-BE49-F238E27FC236}">
                            <a16:creationId xmlns:a16="http://schemas.microsoft.com/office/drawing/2014/main" id="{8984CAB4-AD12-4875-88D8-A785573A10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9715698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GAPDH</a:t>
                        </a:r>
                        <a:endParaRPr lang="cs-CZ" sz="5689" dirty="0"/>
                      </a:p>
                    </p:txBody>
                  </p:sp>
                  <p:sp>
                    <p:nvSpPr>
                      <p:cNvPr id="57" name="TextovéPole 171">
                        <a:extLst>
                          <a:ext uri="{FF2B5EF4-FFF2-40B4-BE49-F238E27FC236}">
                            <a16:creationId xmlns:a16="http://schemas.microsoft.com/office/drawing/2014/main" id="{97444FD1-96E7-4802-A5AF-455BDA0857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70480" y="8691727"/>
                        <a:ext cx="118032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5689" dirty="0"/>
                          <a:t>ERK 1/2</a:t>
                        </a:r>
                        <a:endParaRPr lang="cs-CZ" sz="5689" dirty="0"/>
                      </a:p>
                    </p:txBody>
                  </p:sp>
                </p:grpSp>
                <p:grpSp>
                  <p:nvGrpSpPr>
                    <p:cNvPr id="40" name="Skupina 12">
                      <a:extLst>
                        <a:ext uri="{FF2B5EF4-FFF2-40B4-BE49-F238E27FC236}">
                          <a16:creationId xmlns:a16="http://schemas.microsoft.com/office/drawing/2014/main" id="{15F8654E-832A-4B4A-9808-CEA1727878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664743" y="9435933"/>
                      <a:ext cx="1447500" cy="1647951"/>
                      <a:chOff x="12551223" y="8423377"/>
                      <a:chExt cx="1447500" cy="1647951"/>
                    </a:xfrm>
                  </p:grpSpPr>
                  <p:pic>
                    <p:nvPicPr>
                      <p:cNvPr id="50" name="Obrázek 163">
                        <a:extLst>
                          <a:ext uri="{FF2B5EF4-FFF2-40B4-BE49-F238E27FC236}">
                            <a16:creationId xmlns:a16="http://schemas.microsoft.com/office/drawing/2014/main" id="{83C17535-986B-4D77-BB3F-848561EE54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87" t="34440" r="45582"/>
                      <a:stretch/>
                    </p:blipFill>
                    <p:spPr>
                      <a:xfrm flipH="1">
                        <a:off x="12633604" y="8670488"/>
                        <a:ext cx="1365119" cy="140084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1" name="TextovéPole 177">
                        <a:extLst>
                          <a:ext uri="{FF2B5EF4-FFF2-40B4-BE49-F238E27FC236}">
                            <a16:creationId xmlns:a16="http://schemas.microsoft.com/office/drawing/2014/main" id="{4487B968-1736-473E-B3DF-78D4282586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551223" y="8423377"/>
                        <a:ext cx="1245998" cy="2040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de-DE" sz="5400" b="1" dirty="0"/>
                          <a:t> 1      </a:t>
                        </a:r>
                        <a:r>
                          <a:rPr lang="de-DE" sz="5400" b="1" dirty="0" smtClean="0"/>
                          <a:t>8     24   </a:t>
                        </a:r>
                        <a:r>
                          <a:rPr lang="de-DE" sz="5400" b="1" dirty="0"/>
                          <a:t>48</a:t>
                        </a:r>
                        <a:endParaRPr lang="cs-CZ" sz="5400" b="1" dirty="0"/>
                      </a:p>
                    </p:txBody>
                  </p:sp>
                </p:grpSp>
                <p:sp>
                  <p:nvSpPr>
                    <p:cNvPr id="41" name="TextovéPole 178">
                      <a:extLst>
                        <a:ext uri="{FF2B5EF4-FFF2-40B4-BE49-F238E27FC236}">
                          <a16:creationId xmlns:a16="http://schemas.microsoft.com/office/drawing/2014/main" id="{218C42C3-2F6E-42DE-886E-C0AEFDE73BF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9844932" y="10208743"/>
                      <a:ext cx="702398" cy="228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5689" b="1" dirty="0"/>
                        <a:t>1 µM CYN</a:t>
                      </a:r>
                      <a:endParaRPr lang="cs-CZ" sz="5689" b="1" dirty="0"/>
                    </a:p>
                  </p:txBody>
                </p:sp>
                <p:grpSp>
                  <p:nvGrpSpPr>
                    <p:cNvPr id="42" name="Skupina 29">
                      <a:extLst>
                        <a:ext uri="{FF2B5EF4-FFF2-40B4-BE49-F238E27FC236}">
                          <a16:creationId xmlns:a16="http://schemas.microsoft.com/office/drawing/2014/main" id="{31BFA626-2CDA-4781-B06B-9EA9C3CE55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23440" y="9217210"/>
                      <a:ext cx="2171926" cy="1799530"/>
                      <a:chOff x="9855200" y="9612999"/>
                      <a:chExt cx="2171926" cy="1799530"/>
                    </a:xfrm>
                  </p:grpSpPr>
                  <p:grpSp>
                    <p:nvGrpSpPr>
                      <p:cNvPr id="43" name="Skupina 28">
                        <a:extLst>
                          <a:ext uri="{FF2B5EF4-FFF2-40B4-BE49-F238E27FC236}">
                            <a16:creationId xmlns:a16="http://schemas.microsoft.com/office/drawing/2014/main" id="{12213611-8A39-4D78-874C-EFC9486858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855200" y="9831722"/>
                        <a:ext cx="2146037" cy="1580807"/>
                        <a:chOff x="9855825" y="9831722"/>
                        <a:chExt cx="2146037" cy="1580807"/>
                      </a:xfrm>
                    </p:grpSpPr>
                    <p:grpSp>
                      <p:nvGrpSpPr>
                        <p:cNvPr id="46" name="Skupina 13">
                          <a:extLst>
                            <a:ext uri="{FF2B5EF4-FFF2-40B4-BE49-F238E27FC236}">
                              <a16:creationId xmlns:a16="http://schemas.microsoft.com/office/drawing/2014/main" id="{3DC9A1E8-6247-42B0-AE0B-E6C54012E86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855825" y="9831722"/>
                          <a:ext cx="2146037" cy="1580807"/>
                          <a:chOff x="9855825" y="8423377"/>
                          <a:chExt cx="2146037" cy="1580807"/>
                        </a:xfrm>
                      </p:grpSpPr>
                      <p:pic>
                        <p:nvPicPr>
                          <p:cNvPr id="48" name="Obrázek 161">
                            <a:extLst>
                              <a:ext uri="{FF2B5EF4-FFF2-40B4-BE49-F238E27FC236}">
                                <a16:creationId xmlns:a16="http://schemas.microsoft.com/office/drawing/2014/main" id="{D3275CC9-5755-463A-A49C-C236652CE06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4678" t="30562" r="46327" b="-1"/>
                          <a:stretch/>
                        </p:blipFill>
                        <p:spPr>
                          <a:xfrm flipH="1">
                            <a:off x="10279222" y="8680450"/>
                            <a:ext cx="1337980" cy="1323734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49" name="TextovéPole 176">
                            <a:extLst>
                              <a:ext uri="{FF2B5EF4-FFF2-40B4-BE49-F238E27FC236}">
                                <a16:creationId xmlns:a16="http://schemas.microsoft.com/office/drawing/2014/main" id="{FE514FB3-CD32-4747-9FAD-D1224421601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9855825" y="8423377"/>
                            <a:ext cx="2146037" cy="2040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de-DE" sz="5400" b="1" dirty="0"/>
                              <a:t>0.05     1     </a:t>
                            </a:r>
                            <a:r>
                              <a:rPr lang="de-DE" sz="5400" b="1" dirty="0" smtClean="0"/>
                              <a:t>2    8    24   48   </a:t>
                            </a:r>
                            <a:endParaRPr lang="cs-CZ" sz="5400" b="1" dirty="0"/>
                          </a:p>
                        </p:txBody>
                      </p:sp>
                    </p:grpSp>
                    <p:pic>
                      <p:nvPicPr>
                        <p:cNvPr id="47" name="Obrázek 142">
                          <a:extLst>
                            <a:ext uri="{FF2B5EF4-FFF2-40B4-BE49-F238E27FC236}">
                              <a16:creationId xmlns:a16="http://schemas.microsoft.com/office/drawing/2014/main" id="{A317B4B5-CE94-459F-8012-2E13954DDF4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2174" t="30562" r="12872" b="-1"/>
                        <a:stretch/>
                      </p:blipFill>
                      <p:spPr>
                        <a:xfrm>
                          <a:off x="11684000" y="10088795"/>
                          <a:ext cx="228600" cy="1323734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4" name="TextovéPole 15">
                        <a:extLst>
                          <a:ext uri="{FF2B5EF4-FFF2-40B4-BE49-F238E27FC236}">
                            <a16:creationId xmlns:a16="http://schemas.microsoft.com/office/drawing/2014/main" id="{A0247991-5863-4996-ABB0-B5AD93F98C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473956" y="9612999"/>
                        <a:ext cx="553170" cy="2138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DE" sz="5689" b="1" dirty="0" err="1"/>
                          <a:t>control</a:t>
                        </a:r>
                        <a:endParaRPr lang="cs-CZ" sz="5689" b="1" dirty="0"/>
                      </a:p>
                    </p:txBody>
                  </p:sp>
                  <p:cxnSp>
                    <p:nvCxnSpPr>
                      <p:cNvPr id="45" name="Přímá spojnice 17">
                        <a:extLst>
                          <a:ext uri="{FF2B5EF4-FFF2-40B4-BE49-F238E27FC236}">
                            <a16:creationId xmlns:a16="http://schemas.microsoft.com/office/drawing/2014/main" id="{E32E3D99-1D96-43DB-AB6C-8AD64FAF64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639879" y="9907935"/>
                        <a:ext cx="0" cy="1433469"/>
                      </a:xfrm>
                      <a:prstGeom prst="line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7" name="Rovnoramenný trojúhelník 27">
                    <a:extLst>
                      <a:ext uri="{FF2B5EF4-FFF2-40B4-BE49-F238E27FC236}">
                        <a16:creationId xmlns:a16="http://schemas.microsoft.com/office/drawing/2014/main" id="{3090DE54-CCCD-4AED-825F-2BB67FD996D4}"/>
                      </a:ext>
                    </a:extLst>
                  </p:cNvPr>
                  <p:cNvSpPr/>
                  <p:nvPr/>
                </p:nvSpPr>
                <p:spPr>
                  <a:xfrm>
                    <a:off x="10335345" y="8997084"/>
                    <a:ext cx="1321359" cy="40726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5689"/>
                  </a:p>
                </p:txBody>
              </p:sp>
              <p:sp>
                <p:nvSpPr>
                  <p:cNvPr id="38" name="Rovnoramenný trojúhelník 158">
                    <a:extLst>
                      <a:ext uri="{FF2B5EF4-FFF2-40B4-BE49-F238E27FC236}">
                        <a16:creationId xmlns:a16="http://schemas.microsoft.com/office/drawing/2014/main" id="{6C9BA541-EF7C-461D-8774-816DE934009A}"/>
                      </a:ext>
                    </a:extLst>
                  </p:cNvPr>
                  <p:cNvSpPr/>
                  <p:nvPr/>
                </p:nvSpPr>
                <p:spPr>
                  <a:xfrm>
                    <a:off x="12836386" y="8985250"/>
                    <a:ext cx="1265521" cy="40726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5689"/>
                  </a:p>
                </p:txBody>
              </p:sp>
            </p:grpSp>
            <p:sp>
              <p:nvSpPr>
                <p:cNvPr id="34" name="TextovéPole 159">
                  <a:extLst>
                    <a:ext uri="{FF2B5EF4-FFF2-40B4-BE49-F238E27FC236}">
                      <a16:creationId xmlns:a16="http://schemas.microsoft.com/office/drawing/2014/main" id="{884F6B8F-620E-48B3-AE21-46D1216A91EE}"/>
                    </a:ext>
                  </a:extLst>
                </p:cNvPr>
                <p:cNvSpPr txBox="1"/>
                <p:nvPr/>
              </p:nvSpPr>
              <p:spPr>
                <a:xfrm>
                  <a:off x="9371839" y="11095666"/>
                  <a:ext cx="1176136" cy="234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5689" b="1" dirty="0"/>
                    <a:t>HBE1</a:t>
                  </a:r>
                  <a:endParaRPr lang="cs-CZ" sz="5689" b="1" dirty="0"/>
                </a:p>
              </p:txBody>
            </p:sp>
            <p:sp>
              <p:nvSpPr>
                <p:cNvPr id="35" name="TextovéPole 160">
                  <a:extLst>
                    <a:ext uri="{FF2B5EF4-FFF2-40B4-BE49-F238E27FC236}">
                      <a16:creationId xmlns:a16="http://schemas.microsoft.com/office/drawing/2014/main" id="{63ECB606-8EBD-481D-A425-9BBCDAAFDBDD}"/>
                    </a:ext>
                  </a:extLst>
                </p:cNvPr>
                <p:cNvSpPr txBox="1"/>
                <p:nvPr/>
              </p:nvSpPr>
              <p:spPr>
                <a:xfrm>
                  <a:off x="12605621" y="11083902"/>
                  <a:ext cx="1549053" cy="234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5689" b="1" dirty="0"/>
                    <a:t>16HBE14o-</a:t>
                  </a:r>
                  <a:endParaRPr lang="cs-CZ" sz="5689" b="1" dirty="0"/>
                </a:p>
              </p:txBody>
            </p:sp>
          </p:grpSp>
          <p:sp>
            <p:nvSpPr>
              <p:cNvPr id="31" name="Obdélník 34">
                <a:extLst>
                  <a:ext uri="{FF2B5EF4-FFF2-40B4-BE49-F238E27FC236}">
                    <a16:creationId xmlns:a16="http://schemas.microsoft.com/office/drawing/2014/main" id="{850CD3E2-5829-40A0-86B4-95D70F9B3FD6}"/>
                  </a:ext>
                </a:extLst>
              </p:cNvPr>
              <p:cNvSpPr/>
              <p:nvPr/>
            </p:nvSpPr>
            <p:spPr>
              <a:xfrm>
                <a:off x="9375349" y="9774196"/>
                <a:ext cx="670479" cy="1299469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5689"/>
              </a:p>
            </p:txBody>
          </p:sp>
          <p:sp>
            <p:nvSpPr>
              <p:cNvPr id="32" name="Obdélník 162">
                <a:extLst>
                  <a:ext uri="{FF2B5EF4-FFF2-40B4-BE49-F238E27FC236}">
                    <a16:creationId xmlns:a16="http://schemas.microsoft.com/office/drawing/2014/main" id="{812C42AC-6CE1-40F0-8904-263AE2A054A0}"/>
                  </a:ext>
                </a:extLst>
              </p:cNvPr>
              <p:cNvSpPr/>
              <p:nvPr/>
            </p:nvSpPr>
            <p:spPr>
              <a:xfrm>
                <a:off x="12413713" y="9767533"/>
                <a:ext cx="749146" cy="1292756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5689"/>
              </a:p>
            </p:txBody>
          </p:sp>
        </p:grpSp>
      </p:grpSp>
      <p:sp>
        <p:nvSpPr>
          <p:cNvPr id="113" name="Action Button: Home 112">
            <a:hlinkClick r:id="" action="ppaction://hlinkshowjump?jump=firstslide" highlightClick="1"/>
          </p:cNvPr>
          <p:cNvSpPr/>
          <p:nvPr/>
        </p:nvSpPr>
        <p:spPr>
          <a:xfrm>
            <a:off x="48168437" y="-29453"/>
            <a:ext cx="2992909" cy="2813739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t="-1" r="13450" b="48565"/>
          <a:stretch/>
        </p:blipFill>
        <p:spPr>
          <a:xfrm>
            <a:off x="0" y="20983316"/>
            <a:ext cx="16607144" cy="7582826"/>
          </a:xfrm>
          <a:prstGeom prst="rect">
            <a:avLst/>
          </a:prstGeom>
        </p:spPr>
      </p:pic>
      <p:pic>
        <p:nvPicPr>
          <p:cNvPr id="114" name="Picture 11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0129" y="3145139"/>
            <a:ext cx="14854763" cy="5833884"/>
          </a:xfrm>
          <a:prstGeom prst="rect">
            <a:avLst/>
          </a:prstGeom>
        </p:spPr>
      </p:pic>
      <p:sp>
        <p:nvSpPr>
          <p:cNvPr id="119" name="5-Point Star 118"/>
          <p:cNvSpPr/>
          <p:nvPr/>
        </p:nvSpPr>
        <p:spPr>
          <a:xfrm>
            <a:off x="-4666693" y="-29453"/>
            <a:ext cx="1899163" cy="16452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fs - lungs"/>
          <p:cNvSpPr txBox="1">
            <a:spLocks noChangeAspect="1"/>
          </p:cNvSpPr>
          <p:nvPr/>
        </p:nvSpPr>
        <p:spPr>
          <a:xfrm>
            <a:off x="31962196" y="26355718"/>
            <a:ext cx="19102696" cy="27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5" b="1" dirty="0">
                <a:latin typeface="+mj-lt"/>
              </a:rPr>
              <a:t>Publications</a:t>
            </a:r>
            <a:r>
              <a:rPr lang="en-US" sz="2845" dirty="0">
                <a:latin typeface="+mj-lt"/>
              </a:rPr>
              <a:t>:</a:t>
            </a:r>
          </a:p>
          <a:p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Laboha</a:t>
            </a:r>
            <a:r>
              <a:rPr lang="en-US" sz="2845" dirty="0">
                <a:latin typeface="+mj-lt"/>
              </a:rPr>
              <a:t>, P, Hildebrandt, J-P, </a:t>
            </a:r>
            <a:r>
              <a:rPr lang="en-US" sz="2845" dirty="0" err="1">
                <a:latin typeface="+mj-lt"/>
              </a:rPr>
              <a:t>Hilscherova</a:t>
            </a:r>
            <a:r>
              <a:rPr lang="en-US" sz="2845" dirty="0">
                <a:latin typeface="+mj-lt"/>
              </a:rPr>
              <a:t>, K, </a:t>
            </a:r>
            <a:r>
              <a:rPr lang="en-US" sz="2845" dirty="0" err="1">
                <a:latin typeface="+mj-lt"/>
              </a:rPr>
              <a:t>Babica</a:t>
            </a:r>
            <a:r>
              <a:rPr lang="en-US" sz="2845" dirty="0">
                <a:latin typeface="+mj-lt"/>
              </a:rPr>
              <a:t>, P: </a:t>
            </a:r>
            <a:r>
              <a:rPr lang="en-US" sz="2845" b="1" dirty="0">
                <a:latin typeface="+mj-lt"/>
              </a:rPr>
              <a:t>Effects of </a:t>
            </a:r>
            <a:r>
              <a:rPr lang="en-US" sz="2845" b="1" dirty="0" err="1">
                <a:latin typeface="+mj-lt"/>
              </a:rPr>
              <a:t>cylindrospermopsin</a:t>
            </a:r>
            <a:r>
              <a:rPr lang="en-US" sz="2845" b="1" dirty="0">
                <a:latin typeface="+mj-lt"/>
              </a:rPr>
              <a:t> on cultured immortalized human airway epithelial cells</a:t>
            </a:r>
            <a:r>
              <a:rPr lang="en-US" sz="2845" dirty="0">
                <a:latin typeface="+mj-lt"/>
              </a:rPr>
              <a:t>. Chemosphere 2020, 220(4), 620-628; </a:t>
            </a:r>
            <a:r>
              <a:rPr lang="en-US" sz="2845" dirty="0">
                <a:latin typeface="+mj-lt"/>
                <a:hlinkClick r:id="rId10"/>
              </a:rPr>
              <a:t>https://doi.org/10.1016/j.chemosphere.2018.12.157</a:t>
            </a:r>
            <a:r>
              <a:rPr lang="en-US" sz="2845" dirty="0">
                <a:latin typeface="+mj-lt"/>
              </a:rPr>
              <a:t> </a:t>
            </a:r>
          </a:p>
          <a:p>
            <a:r>
              <a:rPr lang="en-US" sz="2845" dirty="0" err="1">
                <a:latin typeface="+mj-lt"/>
              </a:rPr>
              <a:t>Brozman</a:t>
            </a:r>
            <a:r>
              <a:rPr lang="en-US" sz="2845" dirty="0">
                <a:latin typeface="+mj-lt"/>
              </a:rPr>
              <a:t>, O, </a:t>
            </a:r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Babica</a:t>
            </a:r>
            <a:r>
              <a:rPr lang="en-US" sz="2845" dirty="0">
                <a:latin typeface="+mj-lt"/>
              </a:rPr>
              <a:t>, P, </a:t>
            </a:r>
            <a:r>
              <a:rPr lang="en-US" sz="2845" dirty="0" err="1">
                <a:latin typeface="+mj-lt"/>
              </a:rPr>
              <a:t>Laboha</a:t>
            </a:r>
            <a:r>
              <a:rPr lang="en-US" sz="2845" dirty="0">
                <a:latin typeface="+mj-lt"/>
              </a:rPr>
              <a:t>, P: </a:t>
            </a:r>
            <a:r>
              <a:rPr lang="en-US" sz="2845" b="1" dirty="0" err="1">
                <a:latin typeface="+mj-lt"/>
              </a:rPr>
              <a:t>Microcystin</a:t>
            </a:r>
            <a:r>
              <a:rPr lang="en-US" sz="2845" b="1" dirty="0">
                <a:latin typeface="+mj-lt"/>
              </a:rPr>
              <a:t>-LR Does Not Alter Cell Survival and Intracellular Signaling in Human Bronchial Epithelial Cells</a:t>
            </a:r>
            <a:r>
              <a:rPr lang="en-US" sz="2845" dirty="0">
                <a:latin typeface="+mj-lt"/>
              </a:rPr>
              <a:t>. </a:t>
            </a:r>
            <a:r>
              <a:rPr lang="cs-CZ" sz="2845" dirty="0" err="1">
                <a:latin typeface="+mj-lt"/>
              </a:rPr>
              <a:t>Toxins</a:t>
            </a:r>
            <a:r>
              <a:rPr lang="cs-CZ" sz="2845" dirty="0">
                <a:latin typeface="+mj-lt"/>
              </a:rPr>
              <a:t> 2020, 12(3), 165; </a:t>
            </a:r>
            <a:r>
              <a:rPr lang="cs-CZ" sz="2845" dirty="0">
                <a:latin typeface="+mj-lt"/>
                <a:hlinkClick r:id="rId11"/>
              </a:rPr>
              <a:t>https://doi.org/10.3390/toxins12030165</a:t>
            </a:r>
            <a:endParaRPr lang="en-US" sz="2845" dirty="0">
              <a:latin typeface="+mj-lt"/>
            </a:endParaRPr>
          </a:p>
          <a:p>
            <a:endParaRPr lang="cs-CZ" sz="2845" dirty="0">
              <a:latin typeface="+mj-lt"/>
            </a:endParaRPr>
          </a:p>
        </p:txBody>
      </p: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34798"/>
              </p:ext>
            </p:extLst>
          </p:nvPr>
        </p:nvGraphicFramePr>
        <p:xfrm>
          <a:off x="11955017" y="4872676"/>
          <a:ext cx="28564024" cy="169296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564024">
                  <a:extLst>
                    <a:ext uri="{9D8B030D-6E8A-4147-A177-3AD203B41FA5}">
                      <a16:colId xmlns:a16="http://schemas.microsoft.com/office/drawing/2014/main" val="3200846909"/>
                    </a:ext>
                  </a:extLst>
                </a:gridCol>
              </a:tblGrid>
              <a:tr h="2758015">
                <a:tc>
                  <a:txBody>
                    <a:bodyPr/>
                    <a:lstStyle/>
                    <a:p>
                      <a:pPr algn="ctr"/>
                      <a:r>
                        <a:rPr lang="en-US" sz="11500" b="1" cap="small" baseline="0" noProof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Inhalation toxicity</a:t>
                      </a:r>
                      <a:br>
                        <a:rPr lang="en-US" sz="11500" b="1" cap="small" baseline="0" noProof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1500" b="0" cap="small" baseline="0" noProof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</a:rPr>
                        <a:t>(completed)</a:t>
                      </a:r>
                      <a:endParaRPr lang="en-US" sz="11500" b="0" cap="small" baseline="0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22657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600" noProof="0" dirty="0" smtClean="0">
                          <a:solidFill>
                            <a:schemeClr val="tx1"/>
                          </a:solidFill>
                        </a:rPr>
                        <a:t>There is a </a:t>
                      </a:r>
                      <a:r>
                        <a:rPr lang="en-US" sz="6600" b="1" noProof="0" dirty="0" smtClean="0">
                          <a:solidFill>
                            <a:schemeClr val="tx1"/>
                          </a:solidFill>
                        </a:rPr>
                        <a:t>human health hazard</a:t>
                      </a:r>
                      <a:r>
                        <a:rPr lang="en-US" sz="66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  <a:t>of cyanobacterial/toxin inhalation</a:t>
                      </a:r>
                      <a:endParaRPr lang="en-US" sz="6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561062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600" noProof="0" dirty="0" smtClean="0">
                          <a:solidFill>
                            <a:schemeClr val="tx1"/>
                          </a:solidFill>
                        </a:rPr>
                        <a:t>The respiratory tract is a potential </a:t>
                      </a:r>
                      <a:r>
                        <a:rPr lang="en-US" sz="6600" b="1" noProof="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en-US" sz="6600" noProof="0" dirty="0" smtClean="0">
                          <a:solidFill>
                            <a:schemeClr val="tx1"/>
                          </a:solidFill>
                        </a:rPr>
                        <a:t> of CYN toxicity</a:t>
                      </a:r>
                      <a:endParaRPr lang="en-US" sz="6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1036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600" noProof="0" dirty="0" smtClean="0">
                          <a:solidFill>
                            <a:schemeClr val="tx1"/>
                          </a:solidFill>
                        </a:rPr>
                        <a:t>Extended </a:t>
                      </a:r>
                      <a:r>
                        <a:rPr lang="en-US" sz="6600" i="1" baseline="0" noProof="0" dirty="0" smtClean="0">
                          <a:solidFill>
                            <a:schemeClr val="tx1"/>
                          </a:solidFill>
                        </a:rPr>
                        <a:t>in vitro</a:t>
                      </a:r>
                      <a: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600" b="1" baseline="0" noProof="0" dirty="0" smtClean="0">
                          <a:solidFill>
                            <a:schemeClr val="tx1"/>
                          </a:solidFill>
                        </a:rPr>
                        <a:t>CYN-exposure</a:t>
                      </a:r>
                      <a: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  <a:t>, unlike MCLR-exposure, </a:t>
                      </a:r>
                      <a:r>
                        <a:rPr lang="en-US" sz="6600" i="0" baseline="0" noProof="0" dirty="0" smtClean="0">
                          <a:solidFill>
                            <a:schemeClr val="tx1"/>
                          </a:solidFill>
                        </a:rPr>
                        <a:t>alters intercellular </a:t>
                      </a:r>
                      <a:r>
                        <a:rPr lang="en-US" sz="6600" i="0" baseline="0" noProof="0" dirty="0" err="1" smtClean="0">
                          <a:solidFill>
                            <a:schemeClr val="tx1"/>
                          </a:solidFill>
                        </a:rPr>
                        <a:t>signalling</a:t>
                      </a:r>
                      <a:r>
                        <a:rPr lang="en-US" sz="6600" i="0" baseline="0" noProof="0" dirty="0" smtClean="0">
                          <a:solidFill>
                            <a:schemeClr val="tx1"/>
                          </a:solidFill>
                        </a:rPr>
                        <a:t> via MAP kinases, particularly indicates </a:t>
                      </a:r>
                      <a:r>
                        <a:rPr lang="en-US" sz="6600" b="1" i="0" baseline="0" noProof="0" dirty="0" smtClean="0">
                          <a:solidFill>
                            <a:schemeClr val="tx1"/>
                          </a:solidFill>
                        </a:rPr>
                        <a:t>inflammatory processes </a:t>
                      </a:r>
                      <a:r>
                        <a:rPr lang="en-US" sz="6600" i="0" baseline="0" noProof="0" dirty="0" smtClean="0">
                          <a:solidFill>
                            <a:schemeClr val="tx1"/>
                          </a:solidFill>
                        </a:rPr>
                        <a:t>(p38 phosphorylation after ≥ 24 h</a:t>
                      </a:r>
                      <a:endParaRPr lang="en-US" sz="6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8583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600" noProof="0" dirty="0" smtClean="0">
                          <a:solidFill>
                            <a:schemeClr val="tx1"/>
                          </a:solidFill>
                        </a:rPr>
                        <a:t>Exposure to </a:t>
                      </a:r>
                      <a:r>
                        <a:rPr lang="en-US" sz="6600" b="1" noProof="0" dirty="0" smtClean="0">
                          <a:solidFill>
                            <a:schemeClr val="tx1"/>
                          </a:solidFill>
                        </a:rPr>
                        <a:t>CYN</a:t>
                      </a:r>
                      <a:r>
                        <a:rPr lang="en-US" sz="660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  <a:t> not to MCLR</a:t>
                      </a:r>
                      <a:r>
                        <a:rPr lang="en-US" sz="6600" b="1" baseline="0" noProof="0" dirty="0" smtClean="0">
                          <a:solidFill>
                            <a:schemeClr val="tx1"/>
                          </a:solidFill>
                        </a:rPr>
                        <a:t>, impairs the barrier function</a:t>
                      </a:r>
                      <a: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  <a:t> of airway epithelia </a:t>
                      </a:r>
                      <a:r>
                        <a:rPr lang="en-US" sz="6600" i="1" baseline="0" noProof="0" dirty="0" smtClean="0">
                          <a:solidFill>
                            <a:schemeClr val="tx1"/>
                          </a:solidFill>
                        </a:rPr>
                        <a:t>in vitro</a:t>
                      </a:r>
                      <a:endParaRPr lang="en-US" sz="6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040634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600" noProof="0" dirty="0" smtClean="0">
                          <a:solidFill>
                            <a:schemeClr val="tx1"/>
                          </a:solidFill>
                        </a:rPr>
                        <a:t>Toxic</a:t>
                      </a:r>
                      <a: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  <a:t> effects were investigated at environmentally </a:t>
                      </a:r>
                      <a:b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6600" baseline="0" noProof="0" dirty="0" smtClean="0">
                          <a:solidFill>
                            <a:schemeClr val="tx1"/>
                          </a:solidFill>
                        </a:rPr>
                        <a:t>relevant concentrations (≤ 1 µM)</a:t>
                      </a:r>
                      <a:endParaRPr lang="en-US" sz="6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9721"/>
                  </a:ext>
                </a:extLst>
              </a:tr>
            </a:tbl>
          </a:graphicData>
        </a:graphic>
      </p:graphicFrame>
      <p:sp>
        <p:nvSpPr>
          <p:cNvPr id="124" name="Conclusions - heading">
            <a:hlinkClick r:id="rId2" action="ppaction://hlinksldjump"/>
          </p:cNvPr>
          <p:cNvSpPr/>
          <p:nvPr/>
        </p:nvSpPr>
        <p:spPr>
          <a:xfrm>
            <a:off x="19276417" y="25905004"/>
            <a:ext cx="11480922" cy="1827193"/>
          </a:xfrm>
          <a:prstGeom prst="cloudCallout">
            <a:avLst>
              <a:gd name="adj1" fmla="val 3078"/>
              <a:gd name="adj2" fmla="val -10676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cap="small" dirty="0" smtClean="0">
                <a:solidFill>
                  <a:schemeClr val="bg1"/>
                </a:solidFill>
              </a:rPr>
              <a:t>Back to results</a:t>
            </a:r>
          </a:p>
        </p:txBody>
      </p:sp>
      <p:sp>
        <p:nvSpPr>
          <p:cNvPr id="125" name="Lungs - heading"/>
          <p:cNvSpPr/>
          <p:nvPr/>
        </p:nvSpPr>
        <p:spPr>
          <a:xfrm>
            <a:off x="6516348" y="153241"/>
            <a:ext cx="3051970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Effects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on human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airway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epithelia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1500" b="1" cap="small" dirty="0" err="1" smtClean="0">
                <a:solidFill>
                  <a:schemeClr val="accent4">
                    <a:lumMod val="50000"/>
                  </a:schemeClr>
                </a:solidFill>
              </a:rPr>
              <a:t>assessed</a:t>
            </a:r>
            <a:r>
              <a:rPr lang="de-DE" sz="11500" b="1" cap="smal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de-DE" sz="11500" b="1" i="1" cap="small" dirty="0" smtClean="0">
                <a:solidFill>
                  <a:schemeClr val="accent4">
                    <a:lumMod val="50000"/>
                  </a:schemeClr>
                </a:solidFill>
              </a:rPr>
              <a:t>in vitro</a:t>
            </a:r>
            <a:endParaRPr lang="de-DE" sz="11500" b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IT - field"/>
          <p:cNvSpPr>
            <a:spLocks/>
          </p:cNvSpPr>
          <p:nvPr/>
        </p:nvSpPr>
        <p:spPr>
          <a:xfrm>
            <a:off x="-665018" y="-540327"/>
            <a:ext cx="52453309" cy="30133636"/>
          </a:xfrm>
          <a:prstGeom prst="roundRect">
            <a:avLst>
              <a:gd name="adj" fmla="val 2779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4782"/>
          </a:p>
        </p:txBody>
      </p:sp>
      <p:pic>
        <p:nvPicPr>
          <p:cNvPr id="4" name="GIT - im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7" t="53976" r="37437" b="9871"/>
          <a:stretch/>
        </p:blipFill>
        <p:spPr>
          <a:xfrm>
            <a:off x="192353" y="258841"/>
            <a:ext cx="4698569" cy="8108932"/>
          </a:xfrm>
          <a:prstGeom prst="rect">
            <a:avLst/>
          </a:prstGeom>
        </p:spPr>
      </p:pic>
      <p:sp>
        <p:nvSpPr>
          <p:cNvPr id="5" name="Refs - GIT"/>
          <p:cNvSpPr txBox="1">
            <a:spLocks noChangeAspect="1"/>
          </p:cNvSpPr>
          <p:nvPr/>
        </p:nvSpPr>
        <p:spPr>
          <a:xfrm>
            <a:off x="192353" y="27547163"/>
            <a:ext cx="3832158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5" b="1" dirty="0">
                <a:latin typeface="+mj-lt"/>
              </a:rPr>
              <a:t>Publication</a:t>
            </a:r>
            <a:r>
              <a:rPr lang="en-US" sz="2845" dirty="0">
                <a:latin typeface="+mj-lt"/>
              </a:rPr>
              <a:t>:</a:t>
            </a:r>
          </a:p>
          <a:p>
            <a:r>
              <a:rPr lang="de-DE" sz="2845" u="sng" dirty="0">
                <a:latin typeface="+mj-lt"/>
              </a:rPr>
              <a:t>Kubickova, B</a:t>
            </a:r>
            <a:r>
              <a:rPr lang="de-DE" sz="2845" dirty="0">
                <a:latin typeface="+mj-lt"/>
              </a:rPr>
              <a:t>, </a:t>
            </a:r>
            <a:r>
              <a:rPr lang="de-DE" sz="2845" dirty="0" err="1">
                <a:latin typeface="+mj-lt"/>
              </a:rPr>
              <a:t>Babica</a:t>
            </a:r>
            <a:r>
              <a:rPr lang="de-DE" sz="2845" dirty="0">
                <a:latin typeface="+mj-lt"/>
              </a:rPr>
              <a:t>, P, </a:t>
            </a:r>
            <a:r>
              <a:rPr lang="de-DE" sz="2845" dirty="0" err="1">
                <a:latin typeface="+mj-lt"/>
              </a:rPr>
              <a:t>Hilscherova</a:t>
            </a:r>
            <a:r>
              <a:rPr lang="de-DE" sz="2845" dirty="0">
                <a:latin typeface="+mj-lt"/>
              </a:rPr>
              <a:t>, K, </a:t>
            </a:r>
            <a:r>
              <a:rPr lang="de-DE" sz="2845" dirty="0" err="1">
                <a:latin typeface="+mj-lt"/>
              </a:rPr>
              <a:t>Sindlerova</a:t>
            </a:r>
            <a:r>
              <a:rPr lang="de-DE" sz="2845" dirty="0">
                <a:latin typeface="+mj-lt"/>
              </a:rPr>
              <a:t>, L: </a:t>
            </a:r>
            <a:r>
              <a:rPr lang="en-US" sz="2845" b="1" dirty="0">
                <a:latin typeface="+mj-lt"/>
              </a:rPr>
              <a:t>Effects of cyanobacterial toxins on the human gastrointestinal tract and the mucosal innate immune system</a:t>
            </a:r>
            <a:r>
              <a:rPr lang="en-US" sz="2845" dirty="0">
                <a:latin typeface="+mj-lt"/>
              </a:rPr>
              <a:t>. Environmental Sciences Europe 2019, 31; </a:t>
            </a:r>
            <a:r>
              <a:rPr lang="en-US" sz="2845" dirty="0">
                <a:latin typeface="+mj-lt"/>
                <a:hlinkClick r:id="rId4"/>
              </a:rPr>
              <a:t>https://doi.org/10.1186/s12302-019-0212-2</a:t>
            </a:r>
            <a:r>
              <a:rPr lang="en-US" sz="2845" dirty="0">
                <a:latin typeface="+mj-lt"/>
              </a:rPr>
              <a:t> </a:t>
            </a:r>
            <a:endParaRPr lang="cs-CZ" sz="2845" dirty="0">
              <a:latin typeface="+mj-lt"/>
            </a:endParaRPr>
          </a:p>
        </p:txBody>
      </p:sp>
      <p:sp>
        <p:nvSpPr>
          <p:cNvPr id="6" name="GIT - heading"/>
          <p:cNvSpPr/>
          <p:nvPr/>
        </p:nvSpPr>
        <p:spPr>
          <a:xfrm>
            <a:off x="5202854" y="529580"/>
            <a:ext cx="292980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cap="small" dirty="0" smtClean="0">
                <a:solidFill>
                  <a:schemeClr val="accent2"/>
                </a:solidFill>
              </a:rPr>
              <a:t>Gastrointestinal tract &amp; mucosal immune system</a:t>
            </a:r>
            <a:endParaRPr lang="en-US" sz="11500" b="1" cap="small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307" y="2985646"/>
            <a:ext cx="2714502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53"/>
              </a:spcAft>
            </a:pPr>
            <a:r>
              <a:rPr lang="en-US" sz="6000" dirty="0" smtClean="0"/>
              <a:t>For cyanobacterial bloom-associated metabolites &amp; toxins:</a:t>
            </a:r>
          </a:p>
          <a:p>
            <a:pPr marL="812873" indent="-812873">
              <a:buFont typeface="Arial" panose="020B0604020202020204" pitchFamily="34" charset="0"/>
              <a:buChar char="•"/>
            </a:pPr>
            <a:r>
              <a:rPr lang="en-US" sz="6000" dirty="0" smtClean="0"/>
              <a:t>Oral exposure is the </a:t>
            </a:r>
            <a:r>
              <a:rPr lang="en-US" sz="6000" b="1" dirty="0" smtClean="0"/>
              <a:t>most relevant </a:t>
            </a:r>
            <a:r>
              <a:rPr lang="en-US" sz="6000" dirty="0" smtClean="0"/>
              <a:t>route</a:t>
            </a:r>
          </a:p>
          <a:p>
            <a:pPr marL="812873" indent="-812873">
              <a:buFont typeface="Arial" panose="020B0604020202020204" pitchFamily="34" charset="0"/>
              <a:buChar char="•"/>
            </a:pPr>
            <a:r>
              <a:rPr lang="en-US" sz="6000" dirty="0" smtClean="0"/>
              <a:t>Gastrointestinal symptoms are the </a:t>
            </a:r>
            <a:r>
              <a:rPr lang="en-US" sz="6000" b="1" dirty="0" smtClean="0"/>
              <a:t>most frequently reported </a:t>
            </a:r>
            <a:r>
              <a:rPr lang="en-US" sz="6000" b="1" dirty="0" err="1" smtClean="0"/>
              <a:t>symtoms</a:t>
            </a:r>
            <a:r>
              <a:rPr lang="en-US" sz="6000" b="1" dirty="0" smtClean="0"/>
              <a:t> </a:t>
            </a:r>
          </a:p>
          <a:p>
            <a:pPr marL="812873" indent="-812873">
              <a:buFont typeface="Arial" panose="020B0604020202020204" pitchFamily="34" charset="0"/>
              <a:buChar char="•"/>
            </a:pPr>
            <a:r>
              <a:rPr lang="en-US" sz="6000" dirty="0" smtClean="0"/>
              <a:t>The gastrointestinal </a:t>
            </a:r>
            <a:r>
              <a:rPr lang="en-US" sz="6000" b="1" dirty="0" smtClean="0"/>
              <a:t>epithelia are the first to be overcome </a:t>
            </a:r>
            <a:r>
              <a:rPr lang="en-US" sz="6000" dirty="0" smtClean="0"/>
              <a:t>for systemic toxicity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dirty="0" smtClean="0"/>
              <a:t>Still, susceptibility of the gastrointestinal tract </a:t>
            </a:r>
            <a:r>
              <a:rPr lang="en-US" sz="6000" b="1" dirty="0" smtClean="0"/>
              <a:t>remains </a:t>
            </a:r>
            <a:r>
              <a:rPr lang="en-US" sz="6000" b="1" dirty="0" err="1" smtClean="0"/>
              <a:t>underinvestigated</a:t>
            </a:r>
            <a:r>
              <a:rPr lang="en-US" sz="6000" b="1" dirty="0" smtClean="0"/>
              <a:t> </a:t>
            </a:r>
          </a:p>
          <a:p>
            <a:pPr>
              <a:spcAft>
                <a:spcPts val="853"/>
              </a:spcAft>
            </a:pPr>
            <a:r>
              <a:rPr lang="en-US" sz="6000" dirty="0" smtClean="0"/>
              <a:t>Examples are depicted below.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1881988" y="10613185"/>
            <a:ext cx="11726157" cy="1395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spcAft>
                <a:spcPts val="3414"/>
              </a:spcAft>
              <a:buNone/>
            </a:pPr>
            <a:r>
              <a:rPr lang="de-DE" sz="8000" cap="small" dirty="0" err="1"/>
              <a:t>Microcystins</a:t>
            </a:r>
            <a:r>
              <a:rPr lang="de-DE" sz="8000" cap="small" dirty="0"/>
              <a:t> (MCs)</a:t>
            </a:r>
            <a:endParaRPr lang="en-US" sz="8000" cap="small" dirty="0"/>
          </a:p>
          <a:p>
            <a:r>
              <a:rPr lang="en-US" sz="6000" b="1" dirty="0" smtClean="0"/>
              <a:t>Lesions</a:t>
            </a:r>
            <a:r>
              <a:rPr lang="en-US" sz="6000" dirty="0" smtClean="0"/>
              <a:t> of small intestine &amp; surface erosion</a:t>
            </a:r>
          </a:p>
          <a:p>
            <a:r>
              <a:rPr lang="en-US" sz="6000" dirty="0" smtClean="0"/>
              <a:t>Colonic </a:t>
            </a:r>
            <a:r>
              <a:rPr lang="en-US" sz="6000" b="1" dirty="0" smtClean="0"/>
              <a:t>DNA damage &amp; increased apoptotic indices</a:t>
            </a:r>
            <a:r>
              <a:rPr lang="en-US" sz="6000" dirty="0" smtClean="0"/>
              <a:t> along the intestine</a:t>
            </a:r>
          </a:p>
          <a:p>
            <a:r>
              <a:rPr lang="en-US" sz="6000" dirty="0" smtClean="0"/>
              <a:t>Neoplastic transformation </a:t>
            </a:r>
            <a:br>
              <a:rPr lang="en-US" sz="6000" dirty="0" smtClean="0"/>
            </a:br>
            <a:r>
              <a:rPr lang="en-US" sz="6000" dirty="0" smtClean="0"/>
              <a:t>→ </a:t>
            </a:r>
            <a:r>
              <a:rPr lang="en-US" sz="6000" b="1" dirty="0" smtClean="0"/>
              <a:t>colon cancer</a:t>
            </a:r>
          </a:p>
          <a:p>
            <a:r>
              <a:rPr lang="en-US" sz="6000" b="1" dirty="0" smtClean="0"/>
              <a:t>Impaired mucosal immunity</a:t>
            </a:r>
          </a:p>
          <a:p>
            <a:r>
              <a:rPr lang="en-US" sz="6000" dirty="0" smtClean="0"/>
              <a:t>Secretion of pro-inflammatory cytokines </a:t>
            </a:r>
            <a:br>
              <a:rPr lang="en-US" sz="6000" dirty="0" smtClean="0"/>
            </a:br>
            <a:r>
              <a:rPr lang="en-US" sz="6000" dirty="0" smtClean="0"/>
              <a:t>(IL-6, IL-8) &amp; oxidative stress (in vitro)</a:t>
            </a:r>
          </a:p>
          <a:p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27961" y="10663924"/>
            <a:ext cx="10968294" cy="972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414"/>
              </a:spcAft>
            </a:pPr>
            <a:r>
              <a:rPr lang="de-DE" sz="8000" cap="small" dirty="0" err="1"/>
              <a:t>Cylindrospermopsin</a:t>
            </a:r>
            <a:r>
              <a:rPr lang="de-DE" sz="8000" cap="small" dirty="0"/>
              <a:t> (CYN)</a:t>
            </a:r>
            <a:endParaRPr lang="en-US" sz="8000" cap="small" dirty="0"/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dirty="0" smtClean="0"/>
              <a:t>Stomach </a:t>
            </a:r>
            <a:r>
              <a:rPr lang="en-US" sz="6000" b="1" dirty="0" smtClean="0"/>
              <a:t>ulcers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Bleeding</a:t>
            </a:r>
            <a:r>
              <a:rPr lang="en-US" sz="6000" dirty="0" smtClean="0"/>
              <a:t> in stomach &amp; small intestine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dirty="0" smtClean="0"/>
              <a:t>Impaired mucosal phagocytosis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Activation of macrophages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dirty="0" smtClean="0"/>
              <a:t>Decreased </a:t>
            </a:r>
            <a:r>
              <a:rPr lang="en-US" sz="6000" b="1" dirty="0" smtClean="0"/>
              <a:t>lymphocyte</a:t>
            </a:r>
            <a:r>
              <a:rPr lang="en-US" sz="6000" dirty="0" smtClean="0"/>
              <a:t> proliferation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25299634" y="10663924"/>
            <a:ext cx="10855517" cy="1557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414"/>
              </a:spcAft>
            </a:pPr>
            <a:r>
              <a:rPr lang="de-DE" sz="8000" cap="small" dirty="0" err="1"/>
              <a:t>Cyanobacterial</a:t>
            </a:r>
            <a:r>
              <a:rPr lang="de-DE" sz="8000" cap="small" dirty="0"/>
              <a:t> </a:t>
            </a:r>
            <a:r>
              <a:rPr lang="de-DE" sz="8000" cap="small" dirty="0" err="1"/>
              <a:t>Lipopolycaccharides</a:t>
            </a:r>
            <a:r>
              <a:rPr lang="de-DE" sz="8000" cap="small" dirty="0"/>
              <a:t> (LPS)</a:t>
            </a:r>
            <a:endParaRPr lang="en-US" sz="8000" cap="small" dirty="0"/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Irritant</a:t>
            </a:r>
            <a:r>
              <a:rPr lang="en-US" sz="6000" dirty="0" smtClean="0"/>
              <a:t> to the gastrointestinal tract, other mucosa, &amp; skin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dirty="0" smtClean="0"/>
              <a:t>Inflammatory properties vary from </a:t>
            </a:r>
            <a:r>
              <a:rPr lang="en-US" sz="6000" b="1" dirty="0" smtClean="0"/>
              <a:t>lethal toxicity </a:t>
            </a:r>
            <a:r>
              <a:rPr lang="en-US" sz="6000" dirty="0" smtClean="0"/>
              <a:t>(septic shock) to a</a:t>
            </a:r>
            <a:r>
              <a:rPr lang="en-US" sz="6000" b="1" dirty="0" smtClean="0"/>
              <a:t>nti-inflammation</a:t>
            </a:r>
            <a:r>
              <a:rPr lang="en-US" sz="6000" dirty="0" smtClean="0"/>
              <a:t> (selective antagonist to eubacterial LPS)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r>
              <a:rPr lang="en-US" sz="6000" dirty="0" smtClean="0"/>
              <a:t>Relevance towards gastrointestinal inflammation needs </a:t>
            </a:r>
            <a:r>
              <a:rPr lang="en-US" sz="6000" b="1" dirty="0" smtClean="0"/>
              <a:t>further investigation</a:t>
            </a:r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endParaRPr lang="de-DE" sz="6000" dirty="0"/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endParaRPr lang="de-DE" sz="6000" dirty="0"/>
          </a:p>
          <a:p>
            <a:pPr marL="812873" indent="-812873">
              <a:spcAft>
                <a:spcPts val="853"/>
              </a:spcAft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9194509" y="8424518"/>
            <a:ext cx="10754711" cy="16345104"/>
          </a:xfrm>
          <a:prstGeom prst="wedgeRoundRectCallout">
            <a:avLst>
              <a:gd name="adj1" fmla="val -56744"/>
              <a:gd name="adj2" fmla="val -2124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53"/>
              </a:spcAft>
            </a:pPr>
            <a:r>
              <a:rPr lang="de-DE" sz="8000" b="1" cap="all" dirty="0"/>
              <a:t>Data </a:t>
            </a:r>
            <a:r>
              <a:rPr lang="de-DE" sz="8000" b="1" cap="all" dirty="0" err="1"/>
              <a:t>gaps</a:t>
            </a:r>
            <a:endParaRPr lang="de-DE" sz="8000" dirty="0"/>
          </a:p>
          <a:p>
            <a:pPr marL="812873" indent="-812873">
              <a:spcAft>
                <a:spcPts val="3414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Lack of data </a:t>
            </a:r>
            <a:r>
              <a:rPr lang="en-US" sz="6000" dirty="0" smtClean="0"/>
              <a:t>regarding </a:t>
            </a:r>
            <a:r>
              <a:rPr lang="en-US" sz="6000" dirty="0" err="1" smtClean="0"/>
              <a:t>entero</a:t>
            </a:r>
            <a:r>
              <a:rPr lang="en-US" sz="6000" dirty="0" smtClean="0"/>
              <a:t>- and </a:t>
            </a:r>
            <a:r>
              <a:rPr lang="en-US" sz="6000" dirty="0" err="1" smtClean="0"/>
              <a:t>immunetoxicity</a:t>
            </a:r>
            <a:r>
              <a:rPr lang="en-US" sz="6000" dirty="0" smtClean="0"/>
              <a:t>, esp. For toxins other than MCs &amp; CYN</a:t>
            </a:r>
          </a:p>
          <a:p>
            <a:pPr marL="812873" indent="-812873">
              <a:spcAft>
                <a:spcPts val="3414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Re-evaluation</a:t>
            </a:r>
            <a:r>
              <a:rPr lang="en-US" sz="6000" dirty="0" smtClean="0"/>
              <a:t> of CYN &amp; MCs regarding their </a:t>
            </a:r>
            <a:r>
              <a:rPr lang="en-US" sz="6000" dirty="0" err="1" smtClean="0"/>
              <a:t>enterotoxicity</a:t>
            </a:r>
            <a:endParaRPr lang="en-US" sz="6000" dirty="0" smtClean="0"/>
          </a:p>
          <a:p>
            <a:pPr marL="812873" indent="-812873">
              <a:spcAft>
                <a:spcPts val="3414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Complex natural mixtures </a:t>
            </a:r>
            <a:r>
              <a:rPr lang="en-US" sz="6000" dirty="0" smtClean="0"/>
              <a:t>of blooms cannot be evaluated on a single-toxin basis; mixture effects need to be accounted for</a:t>
            </a:r>
            <a:endParaRPr lang="en-US" sz="6000" dirty="0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48168437" y="-29453"/>
            <a:ext cx="2992909" cy="2813739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8328" y="2035907"/>
            <a:ext cx="12309527" cy="5146967"/>
          </a:xfrm>
          <a:prstGeom prst="rect">
            <a:avLst/>
          </a:prstGeom>
        </p:spPr>
      </p:pic>
      <p:sp>
        <p:nvSpPr>
          <p:cNvPr id="13" name="Conclusions - heading">
            <a:hlinkClick r:id="rId7" action="ppaction://hlinksldjump"/>
          </p:cNvPr>
          <p:cNvSpPr/>
          <p:nvPr/>
        </p:nvSpPr>
        <p:spPr>
          <a:xfrm>
            <a:off x="32270536" y="25017204"/>
            <a:ext cx="8587053" cy="2014597"/>
          </a:xfrm>
          <a:prstGeom prst="cloudCallout">
            <a:avLst>
              <a:gd name="adj1" fmla="val -19488"/>
              <a:gd name="adj2" fmla="val -10073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8000" b="1" cap="small" dirty="0" err="1" smtClean="0">
                <a:solidFill>
                  <a:schemeClr val="bg1"/>
                </a:solidFill>
              </a:rPr>
              <a:t>Conclusions</a:t>
            </a:r>
            <a:endParaRPr lang="de-DE" sz="7200" b="1" cap="smal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IT - field"/>
          <p:cNvSpPr>
            <a:spLocks/>
          </p:cNvSpPr>
          <p:nvPr/>
        </p:nvSpPr>
        <p:spPr>
          <a:xfrm>
            <a:off x="-665018" y="-540327"/>
            <a:ext cx="52453309" cy="30133636"/>
          </a:xfrm>
          <a:prstGeom prst="roundRect">
            <a:avLst>
              <a:gd name="adj" fmla="val 2779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4782"/>
          </a:p>
        </p:txBody>
      </p:sp>
      <p:pic>
        <p:nvPicPr>
          <p:cNvPr id="4" name="GIT - im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7" t="53976" r="37437" b="9871"/>
          <a:stretch/>
        </p:blipFill>
        <p:spPr>
          <a:xfrm>
            <a:off x="192353" y="258841"/>
            <a:ext cx="4698569" cy="8108932"/>
          </a:xfrm>
          <a:prstGeom prst="rect">
            <a:avLst/>
          </a:prstGeom>
        </p:spPr>
      </p:pic>
      <p:sp>
        <p:nvSpPr>
          <p:cNvPr id="5" name="Refs - GIT"/>
          <p:cNvSpPr txBox="1">
            <a:spLocks noChangeAspect="1"/>
          </p:cNvSpPr>
          <p:nvPr/>
        </p:nvSpPr>
        <p:spPr>
          <a:xfrm>
            <a:off x="192353" y="27547163"/>
            <a:ext cx="3832158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5" b="1" dirty="0">
                <a:latin typeface="+mj-lt"/>
              </a:rPr>
              <a:t>Publication</a:t>
            </a:r>
            <a:r>
              <a:rPr lang="en-US" sz="2845" dirty="0">
                <a:latin typeface="+mj-lt"/>
              </a:rPr>
              <a:t>:</a:t>
            </a:r>
          </a:p>
          <a:p>
            <a:r>
              <a:rPr lang="de-DE" sz="2845" u="sng" dirty="0">
                <a:latin typeface="+mj-lt"/>
              </a:rPr>
              <a:t>Kubickova, B</a:t>
            </a:r>
            <a:r>
              <a:rPr lang="de-DE" sz="2845" dirty="0">
                <a:latin typeface="+mj-lt"/>
              </a:rPr>
              <a:t>, </a:t>
            </a:r>
            <a:r>
              <a:rPr lang="de-DE" sz="2845" dirty="0" err="1">
                <a:latin typeface="+mj-lt"/>
              </a:rPr>
              <a:t>Babica</a:t>
            </a:r>
            <a:r>
              <a:rPr lang="de-DE" sz="2845" dirty="0">
                <a:latin typeface="+mj-lt"/>
              </a:rPr>
              <a:t>, P, </a:t>
            </a:r>
            <a:r>
              <a:rPr lang="de-DE" sz="2845" dirty="0" err="1">
                <a:latin typeface="+mj-lt"/>
              </a:rPr>
              <a:t>Hilscherova</a:t>
            </a:r>
            <a:r>
              <a:rPr lang="de-DE" sz="2845" dirty="0">
                <a:latin typeface="+mj-lt"/>
              </a:rPr>
              <a:t>, K, </a:t>
            </a:r>
            <a:r>
              <a:rPr lang="de-DE" sz="2845" dirty="0" err="1">
                <a:latin typeface="+mj-lt"/>
              </a:rPr>
              <a:t>Sindlerova</a:t>
            </a:r>
            <a:r>
              <a:rPr lang="de-DE" sz="2845" dirty="0">
                <a:latin typeface="+mj-lt"/>
              </a:rPr>
              <a:t>, L: </a:t>
            </a:r>
            <a:r>
              <a:rPr lang="en-US" sz="2845" b="1" dirty="0">
                <a:latin typeface="+mj-lt"/>
              </a:rPr>
              <a:t>Effects of cyanobacterial toxins on the human gastrointestinal tract and the mucosal innate immune system</a:t>
            </a:r>
            <a:r>
              <a:rPr lang="en-US" sz="2845" dirty="0">
                <a:latin typeface="+mj-lt"/>
              </a:rPr>
              <a:t>. Environmental Sciences Europe 2019, 31; </a:t>
            </a:r>
            <a:r>
              <a:rPr lang="en-US" sz="2845" dirty="0">
                <a:latin typeface="+mj-lt"/>
                <a:hlinkClick r:id="rId4"/>
              </a:rPr>
              <a:t>https://doi.org/10.1186/s12302-019-0212-2</a:t>
            </a:r>
            <a:r>
              <a:rPr lang="en-US" sz="2845" dirty="0">
                <a:latin typeface="+mj-lt"/>
              </a:rPr>
              <a:t> </a:t>
            </a:r>
            <a:endParaRPr lang="cs-CZ" sz="2845" dirty="0">
              <a:latin typeface="+mj-lt"/>
            </a:endParaRPr>
          </a:p>
        </p:txBody>
      </p:sp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1444" y="2586178"/>
            <a:ext cx="20228571" cy="845814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9194509" y="8424518"/>
            <a:ext cx="10754711" cy="16345104"/>
          </a:xfrm>
          <a:prstGeom prst="wedgeRoundRectCallout">
            <a:avLst>
              <a:gd name="adj1" fmla="val -56744"/>
              <a:gd name="adj2" fmla="val -2124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53"/>
              </a:spcAft>
            </a:pPr>
            <a:r>
              <a:rPr lang="en-US" sz="8000" b="1" cap="all" dirty="0" smtClean="0"/>
              <a:t>Data</a:t>
            </a:r>
            <a:r>
              <a:rPr lang="de-DE" sz="8000" b="1" cap="all" dirty="0" smtClean="0"/>
              <a:t> </a:t>
            </a:r>
            <a:r>
              <a:rPr lang="en-US" sz="8000" b="1" cap="all" dirty="0" smtClean="0"/>
              <a:t>gaps</a:t>
            </a:r>
            <a:endParaRPr lang="en-US" sz="8000" dirty="0" smtClean="0"/>
          </a:p>
          <a:p>
            <a:pPr marL="812873" indent="-812873">
              <a:spcAft>
                <a:spcPts val="3414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Lack of data </a:t>
            </a:r>
            <a:r>
              <a:rPr lang="en-US" sz="6000" dirty="0" smtClean="0"/>
              <a:t>regarding </a:t>
            </a:r>
            <a:r>
              <a:rPr lang="en-US" sz="6000" dirty="0" err="1" smtClean="0"/>
              <a:t>entero</a:t>
            </a:r>
            <a:r>
              <a:rPr lang="en-US" sz="6000" dirty="0" smtClean="0"/>
              <a:t>- and </a:t>
            </a:r>
            <a:r>
              <a:rPr lang="en-US" sz="6000" dirty="0" err="1" smtClean="0"/>
              <a:t>immunetoxicity</a:t>
            </a:r>
            <a:r>
              <a:rPr lang="en-US" sz="6000" dirty="0" smtClean="0"/>
              <a:t>, esp. For toxins other than MCs &amp; CYN</a:t>
            </a:r>
          </a:p>
          <a:p>
            <a:pPr marL="812873" indent="-812873">
              <a:spcAft>
                <a:spcPts val="3414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Re-evaluation</a:t>
            </a:r>
            <a:r>
              <a:rPr lang="en-US" sz="6000" dirty="0" smtClean="0"/>
              <a:t> of CYN &amp; MCs regarding their </a:t>
            </a:r>
            <a:r>
              <a:rPr lang="en-US" sz="6000" dirty="0" err="1" smtClean="0"/>
              <a:t>enterotoxicity</a:t>
            </a:r>
            <a:endParaRPr lang="en-US" sz="6000" dirty="0" smtClean="0"/>
          </a:p>
          <a:p>
            <a:pPr marL="812873" indent="-812873">
              <a:spcAft>
                <a:spcPts val="3414"/>
              </a:spcAft>
              <a:buFont typeface="Arial" panose="020B0604020202020204" pitchFamily="34" charset="0"/>
              <a:buChar char="•"/>
            </a:pPr>
            <a:r>
              <a:rPr lang="en-US" sz="6000" b="1" dirty="0" smtClean="0"/>
              <a:t>Complex natural mixtures </a:t>
            </a:r>
            <a:r>
              <a:rPr lang="en-US" sz="6000" dirty="0" smtClean="0"/>
              <a:t>of blooms cannot be evaluated on a single-toxin basis; mixture effects need to be accounted for</a:t>
            </a:r>
            <a:endParaRPr lang="en-US" sz="6000" dirty="0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48168437" y="-29453"/>
            <a:ext cx="2992909" cy="2813739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3689"/>
              </p:ext>
            </p:extLst>
          </p:nvPr>
        </p:nvGraphicFramePr>
        <p:xfrm>
          <a:off x="2541637" y="11132974"/>
          <a:ext cx="25687013" cy="153360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5687013">
                  <a:extLst>
                    <a:ext uri="{9D8B030D-6E8A-4147-A177-3AD203B41FA5}">
                      <a16:colId xmlns:a16="http://schemas.microsoft.com/office/drawing/2014/main" val="2600448275"/>
                    </a:ext>
                  </a:extLst>
                </a:gridCol>
              </a:tblGrid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The information available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on distinct gastro-intestinal effects is limited and needs further investigation</a:t>
                      </a:r>
                      <a:endParaRPr lang="en-US" sz="6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561062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0" dirty="0" smtClean="0">
                          <a:solidFill>
                            <a:schemeClr val="tx1"/>
                          </a:solidFill>
                        </a:rPr>
                        <a:t>CYN </a:t>
                      </a:r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6000" dirty="0" smtClean="0">
                          <a:solidFill>
                            <a:schemeClr val="tx1"/>
                          </a:solidFill>
                        </a:rPr>
                        <a:t> MCLR </a:t>
                      </a:r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should be re-assessed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regarding their </a:t>
                      </a:r>
                      <a:r>
                        <a:rPr lang="en-US" sz="6000" b="1" baseline="0" noProof="0" dirty="0" err="1" smtClean="0">
                          <a:solidFill>
                            <a:schemeClr val="tx1"/>
                          </a:solidFill>
                        </a:rPr>
                        <a:t>enterotoxicity</a:t>
                      </a:r>
                      <a:endParaRPr lang="en-US" sz="6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1036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Data from </a:t>
                      </a:r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advanced </a:t>
                      </a:r>
                      <a:r>
                        <a:rPr lang="en-US" sz="6000" b="1" i="1" dirty="0" smtClean="0">
                          <a:solidFill>
                            <a:schemeClr val="tx1"/>
                          </a:solidFill>
                        </a:rPr>
                        <a:t>in vitro </a:t>
                      </a:r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models </a:t>
                      </a:r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needed for accurate </a:t>
                      </a:r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hazard characterization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8583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Toxicity assessment of novel toxins &amp; metabolites needed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040634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Characterization of (non-)toxic bloom metabolome to characterize hazards</a:t>
                      </a:r>
                      <a:r>
                        <a:rPr lang="en-US" sz="6000" baseline="0" dirty="0" smtClean="0">
                          <a:solidFill>
                            <a:schemeClr val="tx1"/>
                          </a:solidFill>
                        </a:rPr>
                        <a:t> of co-exposure</a:t>
                      </a:r>
                      <a:endParaRPr lang="en-US" sz="6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9721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>
                          <a:solidFill>
                            <a:schemeClr val="tx1"/>
                          </a:solidFill>
                        </a:rPr>
                        <a:t>Safe drinking Water</a:t>
                      </a:r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: Low toxin concentrations need to be toxicologically covered </a:t>
                      </a:r>
                    </a:p>
                    <a:p>
                      <a:pPr algn="ctr"/>
                      <a:endParaRPr lang="en-US" sz="6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153786"/>
                  </a:ext>
                </a:extLst>
              </a:tr>
            </a:tbl>
          </a:graphicData>
        </a:graphic>
      </p:graphicFrame>
      <p:sp>
        <p:nvSpPr>
          <p:cNvPr id="15" name="Conclusions - heading">
            <a:hlinkClick r:id="rId2" action="ppaction://hlinksldjump"/>
          </p:cNvPr>
          <p:cNvSpPr/>
          <p:nvPr/>
        </p:nvSpPr>
        <p:spPr>
          <a:xfrm>
            <a:off x="30239673" y="25017204"/>
            <a:ext cx="11480922" cy="1827193"/>
          </a:xfrm>
          <a:prstGeom prst="cloudCallout">
            <a:avLst>
              <a:gd name="adj1" fmla="val -19488"/>
              <a:gd name="adj2" fmla="val -10073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7200" cap="small" dirty="0" smtClean="0">
                <a:solidFill>
                  <a:schemeClr val="bg1"/>
                </a:solidFill>
              </a:rPr>
              <a:t>Back </a:t>
            </a:r>
            <a:r>
              <a:rPr lang="de-DE" sz="7200" cap="small" dirty="0" err="1" smtClean="0">
                <a:solidFill>
                  <a:schemeClr val="bg1"/>
                </a:solidFill>
              </a:rPr>
              <a:t>to</a:t>
            </a:r>
            <a:r>
              <a:rPr lang="de-DE" sz="7200" cap="small" dirty="0" smtClean="0">
                <a:solidFill>
                  <a:schemeClr val="bg1"/>
                </a:solidFill>
              </a:rPr>
              <a:t> </a:t>
            </a:r>
            <a:r>
              <a:rPr lang="de-DE" sz="7200" cap="small" dirty="0" err="1" smtClean="0">
                <a:solidFill>
                  <a:schemeClr val="bg1"/>
                </a:solidFill>
              </a:rPr>
              <a:t>Results</a:t>
            </a:r>
            <a:endParaRPr lang="de-DE" sz="7200" cap="small" dirty="0" smtClean="0">
              <a:solidFill>
                <a:schemeClr val="bg1"/>
              </a:solidFill>
            </a:endParaRPr>
          </a:p>
        </p:txBody>
      </p:sp>
      <p:sp>
        <p:nvSpPr>
          <p:cNvPr id="16" name="GIT - heading"/>
          <p:cNvSpPr/>
          <p:nvPr/>
        </p:nvSpPr>
        <p:spPr>
          <a:xfrm>
            <a:off x="5202854" y="529580"/>
            <a:ext cx="29298020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cap="small" dirty="0" smtClean="0">
                <a:solidFill>
                  <a:schemeClr val="accent2"/>
                </a:solidFill>
              </a:rPr>
              <a:t>Gastrointestinal tract &amp; mucosal immune system</a:t>
            </a:r>
            <a:br>
              <a:rPr lang="en-US" sz="11500" b="1" cap="small" dirty="0" smtClean="0">
                <a:solidFill>
                  <a:schemeClr val="accent2"/>
                </a:solidFill>
              </a:rPr>
            </a:br>
            <a:r>
              <a:rPr lang="en-US" sz="11500" cap="small" dirty="0" smtClean="0">
                <a:solidFill>
                  <a:schemeClr val="accent2"/>
                </a:solidFill>
              </a:rPr>
              <a:t>(completed)</a:t>
            </a:r>
            <a:endParaRPr lang="en-US" sz="11500" b="1" cap="sm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NT - field"/>
          <p:cNvSpPr>
            <a:spLocks/>
          </p:cNvSpPr>
          <p:nvPr/>
        </p:nvSpPr>
        <p:spPr>
          <a:xfrm>
            <a:off x="-812801" y="-585877"/>
            <a:ext cx="52628801" cy="30100677"/>
          </a:xfrm>
          <a:prstGeom prst="roundRect">
            <a:avLst>
              <a:gd name="adj" fmla="val 2836"/>
            </a:avLst>
          </a:prstGeom>
          <a:solidFill>
            <a:srgbClr val="81FDFF">
              <a:alpha val="20000"/>
            </a:srgbClr>
          </a:solidFill>
          <a:ln w="38100">
            <a:solidFill>
              <a:srgbClr val="00A4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4782"/>
          </a:p>
        </p:txBody>
      </p:sp>
      <p:grpSp>
        <p:nvGrpSpPr>
          <p:cNvPr id="3" name="Group 2"/>
          <p:cNvGrpSpPr/>
          <p:nvPr/>
        </p:nvGrpSpPr>
        <p:grpSpPr>
          <a:xfrm>
            <a:off x="7525267" y="1725434"/>
            <a:ext cx="38130814" cy="7281481"/>
            <a:chOff x="19337237" y="33487086"/>
            <a:chExt cx="13404182" cy="2559670"/>
          </a:xfrm>
        </p:grpSpPr>
        <p:sp>
          <p:nvSpPr>
            <p:cNvPr id="4" name="object 53"/>
            <p:cNvSpPr txBox="1"/>
            <p:nvPr/>
          </p:nvSpPr>
          <p:spPr>
            <a:xfrm>
              <a:off x="26388297" y="33487086"/>
              <a:ext cx="6353122" cy="2124237"/>
            </a:xfrm>
            <a:prstGeom prst="rect">
              <a:avLst/>
            </a:prstGeom>
          </p:spPr>
          <p:txBody>
            <a:bodyPr vert="horz" wrap="square" lIns="0" tIns="0" rIns="0" bIns="0" numCol="1" rtlCol="0">
              <a:spAutoFit/>
            </a:bodyPr>
            <a:lstStyle/>
            <a:p>
              <a:pPr marL="76898" algn="just">
                <a:spcBef>
                  <a:spcPts val="3414"/>
                </a:spcBef>
                <a:tabLst>
                  <a:tab pos="1376465" algn="l"/>
                  <a:tab pos="1380317" algn="l"/>
                </a:tabLst>
              </a:pPr>
              <a:r>
                <a:rPr lang="de-DE" sz="512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Medium </a:t>
              </a:r>
              <a:r>
                <a:rPr lang="de-DE" sz="512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variants</a:t>
              </a:r>
              <a:endParaRPr lang="de-DE" sz="512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376465" indent="-1299567" algn="just">
                <a:spcBef>
                  <a:spcPts val="1818"/>
                </a:spcBef>
                <a:spcAft>
                  <a:spcPts val="1707"/>
                </a:spcAft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r>
                <a:rPr lang="de-DE" sz="398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Neutral medium (naive): 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0.5x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ZellShield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1x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GlutaMax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1x MEM non-essential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amino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acids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0.5x N2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supplement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0.5x B-27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supplement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. All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manufactured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by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Gibco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added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to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DMEM/F12 (1:1) medium.</a:t>
              </a:r>
            </a:p>
            <a:p>
              <a:pPr marL="1376465" indent="-1299567" algn="just">
                <a:spcBef>
                  <a:spcPts val="1818"/>
                </a:spcBef>
                <a:spcAft>
                  <a:spcPts val="1707"/>
                </a:spcAft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r>
                <a:rPr lang="de-DE" sz="398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NSC-medium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</a:t>
              </a:r>
              <a:r>
                <a:rPr lang="de-DE" sz="398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non-</a:t>
              </a:r>
              <a:r>
                <a:rPr lang="de-DE" sz="3983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differentiated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control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): neutral medium +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bFGF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(20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ng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mL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  <a:p>
              <a:pPr marL="1376465" indent="-1299567" algn="just">
                <a:spcBef>
                  <a:spcPts val="1818"/>
                </a:spcBef>
                <a:spcAft>
                  <a:spcPts val="1707"/>
                </a:spcAft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r>
                <a:rPr lang="de-DE" sz="3983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Differentiation medium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: neutral med. + BDNF (20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ng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mL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 + GDNF (20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ng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/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mL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cs-CZ" sz="398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376465" indent="-1299567" algn="just">
                <a:spcBef>
                  <a:spcPts val="1818"/>
                </a:spcBef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endParaRPr lang="cs-CZ" sz="398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object 53"/>
            <p:cNvSpPr txBox="1"/>
            <p:nvPr/>
          </p:nvSpPr>
          <p:spPr>
            <a:xfrm>
              <a:off x="19337237" y="33487086"/>
              <a:ext cx="7010621" cy="2559670"/>
            </a:xfrm>
            <a:prstGeom prst="rect">
              <a:avLst/>
            </a:prstGeom>
          </p:spPr>
          <p:txBody>
            <a:bodyPr vert="horz" wrap="square" lIns="0" tIns="0" rIns="0" bIns="0" numCol="1" rtlCol="0">
              <a:spAutoFit/>
            </a:bodyPr>
            <a:lstStyle/>
            <a:p>
              <a:pPr marL="76898" algn="just">
                <a:spcBef>
                  <a:spcPts val="3414"/>
                </a:spcBef>
              </a:pPr>
              <a:r>
                <a:rPr lang="de-DE" sz="512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Neural</a:t>
              </a:r>
              <a:r>
                <a:rPr lang="de-DE" sz="512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512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differentiation</a:t>
              </a:r>
              <a:endParaRPr lang="de-DE" sz="512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76898">
                <a:spcBef>
                  <a:spcPts val="3414"/>
                </a:spcBef>
              </a:pPr>
              <a:r>
                <a:rPr lang="cs-CZ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After</a:t>
              </a:r>
              <a:r>
                <a:rPr lang="cs-CZ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 d</a:t>
              </a:r>
              <a:r>
                <a:rPr lang="cs-CZ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cs-CZ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of</a:t>
              </a:r>
              <a:r>
                <a:rPr lang="cs-CZ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cs-CZ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attachment</a:t>
              </a:r>
              <a:r>
                <a:rPr lang="cs-CZ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cs-CZ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cells</a:t>
              </a:r>
              <a:r>
                <a:rPr lang="cs-CZ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cs-CZ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were</a:t>
              </a:r>
              <a:r>
                <a:rPr lang="cs-CZ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cs-CZ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exposed</a:t>
              </a: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for</a:t>
              </a: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18 d </a:t>
              </a:r>
              <a:r>
                <a:rPr lang="de-DE" sz="3983" spc="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to</a:t>
              </a: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b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(medium </a:t>
              </a:r>
              <a:r>
                <a:rPr lang="de-DE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exchange</a:t>
              </a: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every</a:t>
              </a: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3 d; in neutral medium </a:t>
              </a:r>
              <a:r>
                <a:rPr lang="de-DE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if</a:t>
              </a: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not </a:t>
              </a:r>
              <a:r>
                <a:rPr lang="de-DE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stated</a:t>
              </a: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spc="-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differently</a:t>
              </a:r>
              <a:r>
                <a:rPr lang="de-DE" sz="3983" spc="-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lang="de-DE" sz="3983" spc="3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376465" indent="-1299567" algn="just">
                <a:spcBef>
                  <a:spcPts val="1818"/>
                </a:spcBef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8-1000 </a:t>
              </a:r>
              <a:r>
                <a:rPr lang="de-DE" sz="3983" spc="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nM</a:t>
              </a: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all-</a:t>
              </a:r>
              <a:r>
                <a:rPr lang="de-DE" sz="3983" i="1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trans </a:t>
              </a:r>
              <a:r>
                <a:rPr lang="de-DE" sz="3983" spc="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retinoic</a:t>
              </a: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spc="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acid</a:t>
              </a: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marL="1376465" indent="-1299567" algn="just">
                <a:spcBef>
                  <a:spcPts val="1818"/>
                </a:spcBef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Solvent </a:t>
              </a:r>
              <a:r>
                <a:rPr lang="de-DE" sz="3983" spc="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control</a:t>
              </a: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: 0.004 % </a:t>
              </a:r>
              <a:r>
                <a:rPr lang="de-DE" sz="3983" spc="3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methanol</a:t>
              </a:r>
              <a:r>
                <a:rPr lang="de-DE" sz="3983" spc="3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in neutral medium</a:t>
              </a:r>
              <a:endParaRPr lang="de-DE" sz="398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376465" indent="-1299567" algn="just">
                <a:spcBef>
                  <a:spcPts val="1818"/>
                </a:spcBef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Endpoints: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Immunocytochemistry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western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blot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for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biomarkers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of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neural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differentiation</a:t>
              </a:r>
              <a:endParaRPr lang="de-DE" sz="398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76898" algn="just">
                <a:spcBef>
                  <a:spcPts val="1818"/>
                </a:spcBef>
                <a:tabLst>
                  <a:tab pos="1376465" algn="l"/>
                  <a:tab pos="1380317" algn="l"/>
                </a:tabLst>
              </a:pP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Samples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were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collected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at DIV4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DIV13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for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western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blot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qPCR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analysis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DIV22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for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western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blot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qPCR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and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de-DE" sz="3983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immunocytochemistry</a:t>
              </a:r>
              <a:r>
                <a:rPr lang="de-DE" sz="3983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376465" indent="-1299567" algn="just">
                <a:spcBef>
                  <a:spcPts val="1818"/>
                </a:spcBef>
                <a:buFont typeface="Arial"/>
                <a:buChar char="•"/>
                <a:tabLst>
                  <a:tab pos="1376465" algn="l"/>
                  <a:tab pos="1380317" algn="l"/>
                </a:tabLst>
              </a:pPr>
              <a:endParaRPr lang="cs-CZ" sz="3983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6" name="brain - im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t="7742" r="40178" b="74640"/>
          <a:stretch/>
        </p:blipFill>
        <p:spPr>
          <a:xfrm>
            <a:off x="46201776" y="1503772"/>
            <a:ext cx="4776872" cy="4417317"/>
          </a:xfrm>
          <a:prstGeom prst="rect">
            <a:avLst/>
          </a:prstGeom>
        </p:spPr>
      </p:pic>
      <p:sp>
        <p:nvSpPr>
          <p:cNvPr id="7" name="Refs - DNT">
            <a:extLst>
              <a:ext uri="{FF2B5EF4-FFF2-40B4-BE49-F238E27FC236}">
                <a16:creationId xmlns:a16="http://schemas.microsoft.com/office/drawing/2014/main" id="{C9228595-5879-4910-9F91-11C17E290B92}"/>
              </a:ext>
            </a:extLst>
          </p:cNvPr>
          <p:cNvSpPr txBox="1">
            <a:spLocks noChangeAspect="1"/>
          </p:cNvSpPr>
          <p:nvPr/>
        </p:nvSpPr>
        <p:spPr>
          <a:xfrm>
            <a:off x="258346" y="26786681"/>
            <a:ext cx="28875236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5" b="1" dirty="0" smtClean="0">
                <a:latin typeface="+mj-lt"/>
              </a:rPr>
              <a:t>Anticipated publications</a:t>
            </a:r>
            <a:r>
              <a:rPr lang="en-US" sz="2845" dirty="0">
                <a:latin typeface="+mj-lt"/>
              </a:rPr>
              <a:t>:</a:t>
            </a:r>
          </a:p>
          <a:p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Ramwell</a:t>
            </a:r>
            <a:r>
              <a:rPr lang="en-US" sz="2845" dirty="0">
                <a:latin typeface="+mj-lt"/>
              </a:rPr>
              <a:t>, C, </a:t>
            </a:r>
            <a:r>
              <a:rPr lang="en-US" sz="2845" dirty="0" err="1">
                <a:latin typeface="+mj-lt"/>
              </a:rPr>
              <a:t>Hilscherova</a:t>
            </a:r>
            <a:r>
              <a:rPr lang="en-US" sz="2845" dirty="0">
                <a:latin typeface="+mj-lt"/>
              </a:rPr>
              <a:t>, K, Jacobs, MN: </a:t>
            </a:r>
            <a:r>
              <a:rPr lang="en-GB" sz="2845" b="1" dirty="0">
                <a:latin typeface="+mj-lt"/>
              </a:rPr>
              <a:t>Developing risk assessment approaches of unregulated Endocrine Active Substances in surface waters: retinoids as a European case  study</a:t>
            </a:r>
            <a:r>
              <a:rPr lang="en-US" sz="2845" dirty="0">
                <a:latin typeface="+mj-lt"/>
              </a:rPr>
              <a:t>. (under preparation, expected autumn 2020)</a:t>
            </a:r>
          </a:p>
          <a:p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Martinkova</a:t>
            </a:r>
            <a:r>
              <a:rPr lang="en-US" sz="2845" dirty="0">
                <a:latin typeface="+mj-lt"/>
              </a:rPr>
              <a:t>, S, </a:t>
            </a:r>
            <a:r>
              <a:rPr lang="en-US" sz="2845" dirty="0" err="1">
                <a:latin typeface="+mj-lt"/>
              </a:rPr>
              <a:t>Bohaciakova</a:t>
            </a:r>
            <a:r>
              <a:rPr lang="en-US" sz="2845" dirty="0">
                <a:latin typeface="+mj-lt"/>
              </a:rPr>
              <a:t>, D, </a:t>
            </a:r>
            <a:r>
              <a:rPr lang="en-US" sz="2845" dirty="0" err="1">
                <a:latin typeface="+mj-lt"/>
              </a:rPr>
              <a:t>Hilscherova</a:t>
            </a:r>
            <a:r>
              <a:rPr lang="en-US" sz="2845" dirty="0">
                <a:latin typeface="+mj-lt"/>
              </a:rPr>
              <a:t>, K: </a:t>
            </a:r>
            <a:r>
              <a:rPr lang="en-US" sz="2845" b="1" dirty="0">
                <a:latin typeface="+mj-lt"/>
              </a:rPr>
              <a:t>Naturally occurring retinoids alter differentiation of human Neural Stem Cells in vitro</a:t>
            </a:r>
            <a:r>
              <a:rPr lang="en-GB" sz="2845" dirty="0">
                <a:latin typeface="+mj-lt"/>
              </a:rPr>
              <a:t>. (under preparation, expected summer 2020 )</a:t>
            </a:r>
            <a:endParaRPr lang="en-US" sz="2845" dirty="0">
              <a:latin typeface="+mj-lt"/>
            </a:endParaRPr>
          </a:p>
        </p:txBody>
      </p:sp>
      <p:pic>
        <p:nvPicPr>
          <p:cNvPr id="8" name="NSC - img">
            <a:extLst>
              <a:ext uri="{FF2B5EF4-FFF2-40B4-BE49-F238E27FC236}">
                <a16:creationId xmlns:a16="http://schemas.microsoft.com/office/drawing/2014/main" id="{EEF32670-18D7-41E3-A023-85975142F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58" y="2013819"/>
            <a:ext cx="4525415" cy="4460306"/>
          </a:xfrm>
          <a:prstGeom prst="rect">
            <a:avLst/>
          </a:prstGeom>
        </p:spPr>
      </p:pic>
      <p:sp>
        <p:nvSpPr>
          <p:cNvPr id="9" name="DNT - heading"/>
          <p:cNvSpPr/>
          <p:nvPr/>
        </p:nvSpPr>
        <p:spPr>
          <a:xfrm>
            <a:off x="3452302" y="-152451"/>
            <a:ext cx="441763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500" b="1" cap="small" dirty="0">
                <a:solidFill>
                  <a:srgbClr val="00A4A8"/>
                </a:solidFill>
              </a:rPr>
              <a:t>(</a:t>
            </a:r>
            <a:r>
              <a:rPr lang="de-DE" sz="11500" b="1" cap="small" dirty="0" err="1">
                <a:solidFill>
                  <a:srgbClr val="00A4A8"/>
                </a:solidFill>
              </a:rPr>
              <a:t>Developmental</a:t>
            </a:r>
            <a:r>
              <a:rPr lang="de-DE" sz="11500" b="1" cap="small" dirty="0">
                <a:solidFill>
                  <a:srgbClr val="00A4A8"/>
                </a:solidFill>
              </a:rPr>
              <a:t>) </a:t>
            </a:r>
            <a:r>
              <a:rPr lang="de-DE" sz="11500" b="1" cap="small" dirty="0" err="1" smtClean="0">
                <a:solidFill>
                  <a:srgbClr val="00A4A8"/>
                </a:solidFill>
              </a:rPr>
              <a:t>Neurotoxicity</a:t>
            </a:r>
            <a:r>
              <a:rPr lang="de-DE" sz="11500" b="1" cap="small" dirty="0" smtClean="0">
                <a:solidFill>
                  <a:srgbClr val="00A4A8"/>
                </a:solidFill>
              </a:rPr>
              <a:t>, </a:t>
            </a:r>
            <a:r>
              <a:rPr lang="de-DE" sz="11500" b="1" cap="small" dirty="0" err="1" smtClean="0">
                <a:solidFill>
                  <a:srgbClr val="00A4A8"/>
                </a:solidFill>
              </a:rPr>
              <a:t>retinoid</a:t>
            </a:r>
            <a:r>
              <a:rPr lang="de-DE" sz="11500" b="1" cap="small" dirty="0" smtClean="0">
                <a:solidFill>
                  <a:srgbClr val="00A4A8"/>
                </a:solidFill>
              </a:rPr>
              <a:t> </a:t>
            </a:r>
            <a:r>
              <a:rPr lang="de-DE" sz="11500" b="1" cap="small" dirty="0" err="1" smtClean="0">
                <a:solidFill>
                  <a:srgbClr val="00A4A8"/>
                </a:solidFill>
              </a:rPr>
              <a:t>signalling</a:t>
            </a:r>
            <a:r>
              <a:rPr lang="de-DE" sz="11500" b="1" cap="small" dirty="0" smtClean="0">
                <a:solidFill>
                  <a:srgbClr val="00A4A8"/>
                </a:solidFill>
              </a:rPr>
              <a:t>, </a:t>
            </a:r>
            <a:r>
              <a:rPr lang="de-DE" sz="11500" b="1" cap="small" dirty="0">
                <a:solidFill>
                  <a:srgbClr val="00A4A8"/>
                </a:solidFill>
              </a:rPr>
              <a:t>&amp; </a:t>
            </a:r>
            <a:r>
              <a:rPr lang="de-DE" sz="11500" b="1" cap="small" dirty="0" err="1">
                <a:solidFill>
                  <a:srgbClr val="00A4A8"/>
                </a:solidFill>
              </a:rPr>
              <a:t>e</a:t>
            </a:r>
            <a:r>
              <a:rPr lang="de-DE" sz="11500" b="1" cap="small" dirty="0" err="1" smtClean="0">
                <a:solidFill>
                  <a:srgbClr val="00A4A8"/>
                </a:solidFill>
              </a:rPr>
              <a:t>ndocrine</a:t>
            </a:r>
            <a:r>
              <a:rPr lang="de-DE" sz="11500" b="1" cap="small" dirty="0" smtClean="0">
                <a:solidFill>
                  <a:srgbClr val="00A4A8"/>
                </a:solidFill>
              </a:rPr>
              <a:t> </a:t>
            </a:r>
            <a:r>
              <a:rPr lang="de-DE" sz="11500" b="1" cap="small" dirty="0" err="1">
                <a:solidFill>
                  <a:srgbClr val="00A4A8"/>
                </a:solidFill>
              </a:rPr>
              <a:t>disruption</a:t>
            </a:r>
            <a:endParaRPr lang="de-DE" sz="11500" b="1" cap="small" dirty="0">
              <a:solidFill>
                <a:srgbClr val="00A4A8"/>
              </a:solidFill>
            </a:endParaRPr>
          </a:p>
        </p:txBody>
      </p:sp>
      <p:grpSp>
        <p:nvGrpSpPr>
          <p:cNvPr id="10" name="DNT - experimental setup"/>
          <p:cNvGrpSpPr/>
          <p:nvPr/>
        </p:nvGrpSpPr>
        <p:grpSpPr>
          <a:xfrm>
            <a:off x="7238463" y="2820540"/>
            <a:ext cx="41313595" cy="5511429"/>
            <a:chOff x="2482604" y="35630423"/>
            <a:chExt cx="14523030" cy="1937441"/>
          </a:xfrm>
        </p:grpSpPr>
        <p:grpSp>
          <p:nvGrpSpPr>
            <p:cNvPr id="11" name="Skupina 154">
              <a:extLst>
                <a:ext uri="{FF2B5EF4-FFF2-40B4-BE49-F238E27FC236}">
                  <a16:creationId xmlns:a16="http://schemas.microsoft.com/office/drawing/2014/main" id="{AD44F7C3-1D23-47EA-95CF-7D95D66476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82604" y="35630423"/>
              <a:ext cx="14523030" cy="1937441"/>
              <a:chOff x="169169" y="2658418"/>
              <a:chExt cx="10115611" cy="1790089"/>
            </a:xfrm>
          </p:grpSpPr>
          <p:grpSp>
            <p:nvGrpSpPr>
              <p:cNvPr id="14" name="Skupina 5">
                <a:extLst>
                  <a:ext uri="{FF2B5EF4-FFF2-40B4-BE49-F238E27FC236}">
                    <a16:creationId xmlns:a16="http://schemas.microsoft.com/office/drawing/2014/main" id="{23FC7B19-3F31-41CA-AF5B-E1341BB7A8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156" y="2658418"/>
                <a:ext cx="10049624" cy="513422"/>
                <a:chOff x="235156" y="2658418"/>
                <a:chExt cx="10049624" cy="513422"/>
              </a:xfrm>
            </p:grpSpPr>
            <p:grpSp>
              <p:nvGrpSpPr>
                <p:cNvPr id="20" name="Group 22">
                  <a:extLst>
                    <a:ext uri="{FF2B5EF4-FFF2-40B4-BE49-F238E27FC236}">
                      <a16:creationId xmlns:a16="http://schemas.microsoft.com/office/drawing/2014/main" id="{F065A37E-C706-4132-985D-08FC878EF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5156" y="2661871"/>
                  <a:ext cx="8212925" cy="485472"/>
                  <a:chOff x="437486" y="1658563"/>
                  <a:chExt cx="8212925" cy="485472"/>
                </a:xfrm>
              </p:grpSpPr>
              <p:sp>
                <p:nvSpPr>
                  <p:cNvPr id="22" name="Obdélník 21">
                    <a:extLst>
                      <a:ext uri="{FF2B5EF4-FFF2-40B4-BE49-F238E27FC236}">
                        <a16:creationId xmlns:a16="http://schemas.microsoft.com/office/drawing/2014/main" id="{CBFEA12B-38BB-4392-BC5B-E26691F55656}"/>
                      </a:ext>
                    </a:extLst>
                  </p:cNvPr>
                  <p:cNvSpPr/>
                  <p:nvPr/>
                </p:nvSpPr>
                <p:spPr>
                  <a:xfrm>
                    <a:off x="569636" y="1983650"/>
                    <a:ext cx="2573106" cy="16038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 sz="5689"/>
                  </a:p>
                </p:txBody>
              </p:sp>
              <p:sp>
                <p:nvSpPr>
                  <p:cNvPr id="23" name="Obdélník 22">
                    <a:extLst>
                      <a:ext uri="{FF2B5EF4-FFF2-40B4-BE49-F238E27FC236}">
                        <a16:creationId xmlns:a16="http://schemas.microsoft.com/office/drawing/2014/main" id="{25C1FF4B-2DB8-45D9-8C48-C0147046EB01}"/>
                      </a:ext>
                    </a:extLst>
                  </p:cNvPr>
                  <p:cNvSpPr/>
                  <p:nvPr/>
                </p:nvSpPr>
                <p:spPr>
                  <a:xfrm>
                    <a:off x="3193538" y="1983650"/>
                    <a:ext cx="2571519" cy="16038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 sz="5689"/>
                  </a:p>
                </p:txBody>
              </p:sp>
              <p:sp>
                <p:nvSpPr>
                  <p:cNvPr id="24" name="Obdélník 23">
                    <a:extLst>
                      <a:ext uri="{FF2B5EF4-FFF2-40B4-BE49-F238E27FC236}">
                        <a16:creationId xmlns:a16="http://schemas.microsoft.com/office/drawing/2014/main" id="{AF7A0D1D-5398-4951-89FB-66F17C58CE22}"/>
                      </a:ext>
                    </a:extLst>
                  </p:cNvPr>
                  <p:cNvSpPr/>
                  <p:nvPr/>
                </p:nvSpPr>
                <p:spPr>
                  <a:xfrm>
                    <a:off x="5817440" y="1983650"/>
                    <a:ext cx="2571519" cy="16038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cs-CZ" sz="5689"/>
                  </a:p>
                </p:txBody>
              </p:sp>
              <p:sp>
                <p:nvSpPr>
                  <p:cNvPr id="25" name="TextovéPole 28">
                    <a:extLst>
                      <a:ext uri="{FF2B5EF4-FFF2-40B4-BE49-F238E27FC236}">
                        <a16:creationId xmlns:a16="http://schemas.microsoft.com/office/drawing/2014/main" id="{2C9C8DCA-D0D0-409F-8E04-52CCC024A5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486" y="1658566"/>
                    <a:ext cx="350824" cy="3143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cs-CZ" sz="5689" b="1" dirty="0"/>
                      <a:t>0</a:t>
                    </a:r>
                    <a:endParaRPr lang="cs-CZ" altLang="cs-CZ" sz="5689" b="1" dirty="0"/>
                  </a:p>
                </p:txBody>
              </p:sp>
              <p:sp>
                <p:nvSpPr>
                  <p:cNvPr id="26" name="TextovéPole 29">
                    <a:extLst>
                      <a:ext uri="{FF2B5EF4-FFF2-40B4-BE49-F238E27FC236}">
                        <a16:creationId xmlns:a16="http://schemas.microsoft.com/office/drawing/2014/main" id="{EB2DD4D9-C788-48AD-8E8E-04AD746A17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3962" y="1658566"/>
                    <a:ext cx="1178613" cy="3143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cs-CZ" sz="5689" b="1"/>
                      <a:t>7</a:t>
                    </a:r>
                    <a:endParaRPr lang="cs-CZ" altLang="cs-CZ" sz="5689" b="1"/>
                  </a:p>
                </p:txBody>
              </p:sp>
              <p:sp>
                <p:nvSpPr>
                  <p:cNvPr id="27" name="TextovéPole 30">
                    <a:extLst>
                      <a:ext uri="{FF2B5EF4-FFF2-40B4-BE49-F238E27FC236}">
                        <a16:creationId xmlns:a16="http://schemas.microsoft.com/office/drawing/2014/main" id="{5A943AD7-26E1-463F-AD03-BAB0BA4B93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52734" y="1658563"/>
                    <a:ext cx="1831962" cy="3143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cs-CZ" sz="5689" b="1" dirty="0"/>
                      <a:t>14</a:t>
                    </a:r>
                    <a:endParaRPr lang="cs-CZ" altLang="cs-CZ" sz="5689" b="1" dirty="0"/>
                  </a:p>
                </p:txBody>
              </p:sp>
              <p:sp>
                <p:nvSpPr>
                  <p:cNvPr id="28" name="TextovéPole 31">
                    <a:extLst>
                      <a:ext uri="{FF2B5EF4-FFF2-40B4-BE49-F238E27FC236}">
                        <a16:creationId xmlns:a16="http://schemas.microsoft.com/office/drawing/2014/main" id="{E1BF6EA3-441F-4A8B-9453-A5F2C48C95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7484" y="1658563"/>
                    <a:ext cx="532927" cy="3143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cs-CZ" sz="5689" b="1" dirty="0">
                        <a:solidFill>
                          <a:schemeClr val="accent6"/>
                        </a:solidFill>
                      </a:rPr>
                      <a:t>22</a:t>
                    </a:r>
                    <a:endParaRPr lang="cs-CZ" altLang="cs-CZ" sz="5689" b="1" dirty="0">
                      <a:solidFill>
                        <a:schemeClr val="accent6"/>
                      </a:solidFill>
                    </a:endParaRPr>
                  </a:p>
                </p:txBody>
              </p:sp>
            </p:grpSp>
            <p:sp>
              <p:nvSpPr>
                <p:cNvPr id="21" name="TextovéPole 31">
                  <a:extLst>
                    <a:ext uri="{FF2B5EF4-FFF2-40B4-BE49-F238E27FC236}">
                      <a16:creationId xmlns:a16="http://schemas.microsoft.com/office/drawing/2014/main" id="{366077C1-D662-4EF1-AFD5-0E56778798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51587" y="2658418"/>
                  <a:ext cx="2033193" cy="513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de-DE" altLang="cs-CZ" sz="5689" b="1" dirty="0" err="1"/>
                    <a:t>days</a:t>
                  </a:r>
                  <a:r>
                    <a:rPr lang="de-DE" altLang="cs-CZ" sz="5689" b="1" dirty="0"/>
                    <a:t> </a:t>
                  </a:r>
                  <a:r>
                    <a:rPr lang="de-DE" altLang="cs-CZ" sz="5689" b="1" i="1" dirty="0"/>
                    <a:t>in vitro (DIV)</a:t>
                  </a:r>
                  <a:br>
                    <a:rPr lang="de-DE" altLang="cs-CZ" sz="5689" b="1" i="1" dirty="0"/>
                  </a:br>
                  <a:r>
                    <a:rPr lang="de-DE" altLang="cs-CZ" sz="3983" b="1" dirty="0"/>
                    <a:t>(in </a:t>
                  </a:r>
                  <a:r>
                    <a:rPr lang="de-DE" altLang="cs-CZ" sz="3983" b="1" dirty="0">
                      <a:solidFill>
                        <a:schemeClr val="accent6"/>
                      </a:solidFill>
                    </a:rPr>
                    <a:t>pink</a:t>
                  </a:r>
                  <a:r>
                    <a:rPr lang="de-DE" altLang="cs-CZ" sz="3983" b="1" dirty="0"/>
                    <a:t>: </a:t>
                  </a:r>
                  <a:r>
                    <a:rPr lang="de-DE" altLang="cs-CZ" sz="3983" b="1" dirty="0" err="1"/>
                    <a:t>sampling</a:t>
                  </a:r>
                  <a:r>
                    <a:rPr lang="de-DE" altLang="cs-CZ" sz="3983" b="1" dirty="0"/>
                    <a:t> </a:t>
                  </a:r>
                  <a:r>
                    <a:rPr lang="de-DE" altLang="cs-CZ" sz="3983" b="1" dirty="0" err="1"/>
                    <a:t>days</a:t>
                  </a:r>
                  <a:r>
                    <a:rPr lang="de-DE" altLang="cs-CZ" sz="3983" b="1" dirty="0"/>
                    <a:t>)</a:t>
                  </a:r>
                  <a:endParaRPr lang="cs-CZ" altLang="cs-CZ" sz="3983" b="1" dirty="0"/>
                </a:p>
              </p:txBody>
            </p:sp>
          </p:grpSp>
          <p:sp>
            <p:nvSpPr>
              <p:cNvPr id="15" name="Obdélník 165">
                <a:extLst>
                  <a:ext uri="{FF2B5EF4-FFF2-40B4-BE49-F238E27FC236}">
                    <a16:creationId xmlns:a16="http://schemas.microsoft.com/office/drawing/2014/main" id="{B6A25AAE-3A14-4572-9332-F79734C7082B}"/>
                  </a:ext>
                </a:extLst>
              </p:cNvPr>
              <p:cNvSpPr/>
              <p:nvPr/>
            </p:nvSpPr>
            <p:spPr>
              <a:xfrm>
                <a:off x="367306" y="4189821"/>
                <a:ext cx="2193728" cy="258686"/>
              </a:xfrm>
              <a:prstGeom prst="rect">
                <a:avLst/>
              </a:prstGeom>
              <a:solidFill>
                <a:srgbClr val="00A4A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5689" b="1" cap="small" dirty="0" err="1"/>
                  <a:t>Acute</a:t>
                </a:r>
                <a:r>
                  <a:rPr lang="de-DE" sz="5689" b="1" cap="small" dirty="0"/>
                  <a:t> </a:t>
                </a:r>
                <a:r>
                  <a:rPr lang="de-DE" sz="5689" b="1" cap="small" dirty="0" err="1"/>
                  <a:t>Tox</a:t>
                </a:r>
                <a:r>
                  <a:rPr lang="cs-CZ" sz="5689" b="1" cap="small" dirty="0" err="1"/>
                  <a:t>icity</a:t>
                </a:r>
                <a:r>
                  <a:rPr lang="de-DE" sz="5689" b="1" cap="small" dirty="0"/>
                  <a:t> </a:t>
                </a:r>
                <a:r>
                  <a:rPr lang="de-DE" sz="5689" cap="small" dirty="0"/>
                  <a:t>(96 h)</a:t>
                </a:r>
                <a:endParaRPr lang="cs-CZ" sz="5689" cap="small" dirty="0"/>
              </a:p>
            </p:txBody>
          </p:sp>
          <p:sp>
            <p:nvSpPr>
              <p:cNvPr id="16" name="Obdélník 172">
                <a:extLst>
                  <a:ext uri="{FF2B5EF4-FFF2-40B4-BE49-F238E27FC236}">
                    <a16:creationId xmlns:a16="http://schemas.microsoft.com/office/drawing/2014/main" id="{18141163-0785-4F19-8534-B18090D37B0E}"/>
                  </a:ext>
                </a:extLst>
              </p:cNvPr>
              <p:cNvSpPr/>
              <p:nvPr/>
            </p:nvSpPr>
            <p:spPr>
              <a:xfrm>
                <a:off x="1978497" y="3833911"/>
                <a:ext cx="6208132" cy="247729"/>
              </a:xfrm>
              <a:prstGeom prst="rect">
                <a:avLst/>
              </a:prstGeom>
              <a:solidFill>
                <a:srgbClr val="00A4A8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5689" b="1" cap="small" dirty="0" err="1"/>
                  <a:t>neural</a:t>
                </a:r>
                <a:r>
                  <a:rPr lang="cs-CZ" sz="5689" b="1" cap="small" dirty="0"/>
                  <a:t> </a:t>
                </a:r>
                <a:r>
                  <a:rPr lang="cs-CZ" sz="5689" b="1" cap="small" dirty="0" err="1"/>
                  <a:t>differentiation</a:t>
                </a:r>
                <a:r>
                  <a:rPr lang="de-DE" sz="5689" b="1" cap="small" dirty="0"/>
                  <a:t> </a:t>
                </a:r>
                <a:r>
                  <a:rPr lang="de-DE" sz="5689" cap="small" dirty="0"/>
                  <a:t>(4 </a:t>
                </a:r>
                <a:r>
                  <a:rPr lang="de-DE" sz="5689" cap="small" dirty="0" err="1"/>
                  <a:t>days</a:t>
                </a:r>
                <a:r>
                  <a:rPr lang="de-DE" sz="5689" cap="small" dirty="0"/>
                  <a:t> </a:t>
                </a:r>
                <a:r>
                  <a:rPr lang="de-DE" sz="5689" cap="small" dirty="0" err="1"/>
                  <a:t>attachment</a:t>
                </a:r>
                <a:r>
                  <a:rPr lang="de-DE" sz="5689" cap="small" dirty="0"/>
                  <a:t> + 18 </a:t>
                </a:r>
                <a:r>
                  <a:rPr lang="de-DE" sz="5689" cap="small" dirty="0" err="1"/>
                  <a:t>days</a:t>
                </a:r>
                <a:r>
                  <a:rPr lang="de-DE" sz="5689" cap="small" dirty="0"/>
                  <a:t> </a:t>
                </a:r>
                <a:r>
                  <a:rPr lang="de-DE" sz="5689" cap="small" dirty="0" err="1"/>
                  <a:t>exposure</a:t>
                </a:r>
                <a:r>
                  <a:rPr lang="de-DE" sz="5689" cap="small" dirty="0"/>
                  <a:t>)</a:t>
                </a:r>
                <a:endParaRPr lang="cs-CZ" sz="5689" cap="small" dirty="0"/>
              </a:p>
            </p:txBody>
          </p:sp>
          <p:cxnSp>
            <p:nvCxnSpPr>
              <p:cNvPr id="17" name="Přímá spojnice se šipkou 173">
                <a:extLst>
                  <a:ext uri="{FF2B5EF4-FFF2-40B4-BE49-F238E27FC236}">
                    <a16:creationId xmlns:a16="http://schemas.microsoft.com/office/drawing/2014/main" id="{9E4385F9-3EC5-47BE-8056-A94603B261B9}"/>
                  </a:ext>
                </a:extLst>
              </p:cNvPr>
              <p:cNvCxnSpPr/>
              <p:nvPr/>
            </p:nvCxnSpPr>
            <p:spPr>
              <a:xfrm>
                <a:off x="367306" y="3475974"/>
                <a:ext cx="7808212" cy="0"/>
              </a:xfrm>
              <a:prstGeom prst="straightConnector1">
                <a:avLst/>
              </a:prstGeom>
              <a:ln w="76200">
                <a:solidFill>
                  <a:schemeClr val="bg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22">
                <a:extLst>
                  <a:ext uri="{FF2B5EF4-FFF2-40B4-BE49-F238E27FC236}">
                    <a16:creationId xmlns:a16="http://schemas.microsoft.com/office/drawing/2014/main" id="{3DFC910D-8091-41EF-90C7-B3443155F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169" y="3508533"/>
                <a:ext cx="1809328" cy="5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cs-CZ" sz="5689" b="1" dirty="0"/>
                  <a:t>Human N</a:t>
                </a:r>
                <a:r>
                  <a:rPr lang="cs-CZ" altLang="cs-CZ" sz="5689" b="1" dirty="0" err="1"/>
                  <a:t>eural</a:t>
                </a:r>
                <a:r>
                  <a:rPr lang="cs-CZ" altLang="cs-CZ" sz="5689" b="1" dirty="0"/>
                  <a:t> Stem </a:t>
                </a:r>
                <a:r>
                  <a:rPr lang="cs-CZ" altLang="cs-CZ" sz="5689" b="1" dirty="0" err="1"/>
                  <a:t>Cells</a:t>
                </a:r>
                <a:r>
                  <a:rPr lang="cs-CZ" altLang="cs-CZ" sz="5689" b="1" dirty="0"/>
                  <a:t> </a:t>
                </a:r>
                <a:r>
                  <a:rPr lang="de-DE" altLang="cs-CZ" sz="5689" b="1" dirty="0"/>
                  <a:t>(</a:t>
                </a:r>
                <a:r>
                  <a:rPr lang="de-DE" altLang="cs-CZ" sz="5689" b="1" dirty="0" err="1"/>
                  <a:t>hNSC</a:t>
                </a:r>
                <a:r>
                  <a:rPr lang="de-DE" altLang="cs-CZ" sz="5689" b="1" dirty="0"/>
                  <a:t>)</a:t>
                </a:r>
                <a:endParaRPr lang="cs-CZ" altLang="cs-CZ" sz="5689" b="1" dirty="0"/>
              </a:p>
            </p:txBody>
          </p:sp>
          <p:sp>
            <p:nvSpPr>
              <p:cNvPr id="19" name="TextovéPole 28">
                <a:extLst>
                  <a:ext uri="{FF2B5EF4-FFF2-40B4-BE49-F238E27FC236}">
                    <a16:creationId xmlns:a16="http://schemas.microsoft.com/office/drawing/2014/main" id="{E625634B-D098-4667-98FF-698A91B25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5868" y="3468996"/>
                <a:ext cx="1698702" cy="314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cs-CZ" sz="5689" b="1" dirty="0"/>
                  <a:t>Neurons + </a:t>
                </a:r>
                <a:r>
                  <a:rPr lang="de-DE" altLang="cs-CZ" sz="5689" b="1" dirty="0" err="1"/>
                  <a:t>glia</a:t>
                </a:r>
                <a:endParaRPr lang="cs-CZ" altLang="cs-CZ" sz="5689" b="1" dirty="0"/>
              </a:p>
            </p:txBody>
          </p:sp>
        </p:grpSp>
        <p:sp>
          <p:nvSpPr>
            <p:cNvPr id="12" name="TextovéPole 29">
              <a:extLst>
                <a:ext uri="{FF2B5EF4-FFF2-40B4-BE49-F238E27FC236}">
                  <a16:creationId xmlns:a16="http://schemas.microsoft.com/office/drawing/2014/main" id="{EB2DD4D9-C788-48AD-8E8E-04AD746A1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4522" y="35634164"/>
              <a:ext cx="1692140" cy="34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cs-CZ" sz="5689" b="1" dirty="0">
                  <a:solidFill>
                    <a:schemeClr val="accent6"/>
                  </a:solidFill>
                </a:rPr>
                <a:t>4</a:t>
              </a:r>
              <a:endParaRPr lang="cs-CZ" altLang="cs-CZ" sz="5689" b="1" dirty="0">
                <a:solidFill>
                  <a:schemeClr val="accent6"/>
                </a:solidFill>
              </a:endParaRPr>
            </a:p>
          </p:txBody>
        </p:sp>
        <p:sp>
          <p:nvSpPr>
            <p:cNvPr id="13" name="TextovéPole 30">
              <a:extLst>
                <a:ext uri="{FF2B5EF4-FFF2-40B4-BE49-F238E27FC236}">
                  <a16:creationId xmlns:a16="http://schemas.microsoft.com/office/drawing/2014/main" id="{5A943AD7-26E1-463F-AD03-BAB0BA4B9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8940" y="35634161"/>
              <a:ext cx="2630156" cy="34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cs-CZ" sz="5689" b="1" dirty="0">
                  <a:solidFill>
                    <a:schemeClr val="accent6"/>
                  </a:solidFill>
                </a:rPr>
                <a:t>13</a:t>
              </a:r>
              <a:endParaRPr lang="cs-CZ" altLang="cs-CZ" sz="5689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9" name="DNT ICC networkformation">
            <a:extLst>
              <a:ext uri="{FF2B5EF4-FFF2-40B4-BE49-F238E27FC236}">
                <a16:creationId xmlns:a16="http://schemas.microsoft.com/office/drawing/2014/main" id="{F3B18E53-D8B9-478C-82E3-05312EB93322}"/>
              </a:ext>
            </a:extLst>
          </p:cNvPr>
          <p:cNvGrpSpPr>
            <a:grpSpLocks/>
          </p:cNvGrpSpPr>
          <p:nvPr/>
        </p:nvGrpSpPr>
        <p:grpSpPr>
          <a:xfrm>
            <a:off x="33434357" y="27062652"/>
            <a:ext cx="9182473" cy="1358655"/>
            <a:chOff x="8733121" y="4536109"/>
            <a:chExt cx="3110251" cy="524990"/>
          </a:xfrm>
        </p:grpSpPr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F0D43FB4-428F-4979-AE5E-52B29839D711}"/>
                </a:ext>
              </a:extLst>
            </p:cNvPr>
            <p:cNvSpPr/>
            <p:nvPr/>
          </p:nvSpPr>
          <p:spPr>
            <a:xfrm>
              <a:off x="8768069" y="4536109"/>
              <a:ext cx="2903909" cy="520874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12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D2A6E1-4875-43BD-B94D-E0467DE11AC6}"/>
                </a:ext>
              </a:extLst>
            </p:cNvPr>
            <p:cNvSpPr txBox="1"/>
            <p:nvPr/>
          </p:nvSpPr>
          <p:spPr>
            <a:xfrm>
              <a:off x="8733121" y="4551748"/>
              <a:ext cx="3110251" cy="50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983" b="1" cap="small" dirty="0"/>
                <a:t>Dose-</a:t>
              </a:r>
              <a:r>
                <a:rPr lang="en-GB" sz="3983" b="1" cap="small" dirty="0" err="1"/>
                <a:t>dependend</a:t>
              </a:r>
              <a:r>
                <a:rPr lang="en-GB" sz="3983" b="1" cap="small" dirty="0"/>
                <a:t> decrease in network formation!</a:t>
              </a:r>
            </a:p>
          </p:txBody>
        </p:sp>
      </p:grpSp>
      <p:grpSp>
        <p:nvGrpSpPr>
          <p:cNvPr id="32" name="DNT - ICC">
            <a:extLst>
              <a:ext uri="{FF2B5EF4-FFF2-40B4-BE49-F238E27FC236}">
                <a16:creationId xmlns:a16="http://schemas.microsoft.com/office/drawing/2014/main" id="{BCFE13DA-8736-4A5E-A457-1E9F06719F78}"/>
              </a:ext>
            </a:extLst>
          </p:cNvPr>
          <p:cNvGrpSpPr/>
          <p:nvPr/>
        </p:nvGrpSpPr>
        <p:grpSpPr>
          <a:xfrm>
            <a:off x="19810217" y="19504842"/>
            <a:ext cx="22806614" cy="7492517"/>
            <a:chOff x="5291584" y="2677234"/>
            <a:chExt cx="6241938" cy="184747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7F381F6-A4E1-4658-BB82-E28FDC850193}"/>
                </a:ext>
              </a:extLst>
            </p:cNvPr>
            <p:cNvGrpSpPr/>
            <p:nvPr/>
          </p:nvGrpSpPr>
          <p:grpSpPr>
            <a:xfrm>
              <a:off x="6537905" y="3123626"/>
              <a:ext cx="4037240" cy="660400"/>
              <a:chOff x="6537905" y="3123626"/>
              <a:chExt cx="4037240" cy="66040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C0660CA-BB06-42A3-8192-622E0F07CAFA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855690" y="3123626"/>
                <a:ext cx="719455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8913B30-B459-4113-9923-FBFC05EF7107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26401" y="3124261"/>
                <a:ext cx="718185" cy="6591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C46F4E8-4D7C-4955-866F-4EEE3A21A734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196479" y="3124261"/>
                <a:ext cx="718820" cy="6591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8A7E7EA-3727-4581-B512-841E82D779A9}"/>
                  </a:ext>
                </a:extLst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67827" y="3124261"/>
                <a:ext cx="717550" cy="6591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55B67528-C927-4D5E-A41F-1D226304DA2C}"/>
                  </a:ext>
                </a:extLst>
              </p:cNvPr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37905" y="3124579"/>
                <a:ext cx="718820" cy="65849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1063599-074F-4BAC-81AE-E8967E4CDFAE}"/>
                </a:ext>
              </a:extLst>
            </p:cNvPr>
            <p:cNvGrpSpPr/>
            <p:nvPr/>
          </p:nvGrpSpPr>
          <p:grpSpPr>
            <a:xfrm>
              <a:off x="6537905" y="3860800"/>
              <a:ext cx="4864780" cy="663908"/>
              <a:chOff x="6537905" y="3860800"/>
              <a:chExt cx="4864780" cy="66390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271182B-9C13-4621-B7DF-44ACD844FA4A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683865" y="3860800"/>
                <a:ext cx="718820" cy="6610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44DCB8A-1037-4C32-92F4-CE71046D9779}"/>
                  </a:ext>
                </a:extLst>
              </p:cNvPr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855689" y="3864308"/>
                <a:ext cx="71882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8EEEDD6-AF73-4FE4-9C90-0A2361A36BC2}"/>
                  </a:ext>
                </a:extLst>
              </p:cNvPr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26243" y="3864943"/>
                <a:ext cx="718185" cy="6591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262696E-B130-4EA0-A1BC-39ED58D1BE21}"/>
                  </a:ext>
                </a:extLst>
              </p:cNvPr>
              <p:cNvPicPr/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198067" y="3865578"/>
                <a:ext cx="716915" cy="6578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B185CFFA-F3DA-4BB6-B2D2-32BAB5425FD8}"/>
                  </a:ext>
                </a:extLst>
              </p:cNvPr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67986" y="3864943"/>
                <a:ext cx="718820" cy="6591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CFA2118-F78D-46CA-A863-51EB4263AE1F}"/>
                  </a:ext>
                </a:extLst>
              </p:cNvPr>
              <p:cNvPicPr/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37905" y="3865261"/>
                <a:ext cx="718820" cy="65849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F2015B-AC51-4F36-B259-7A230379EBD9}"/>
                </a:ext>
              </a:extLst>
            </p:cNvPr>
            <p:cNvSpPr txBox="1"/>
            <p:nvPr/>
          </p:nvSpPr>
          <p:spPr>
            <a:xfrm>
              <a:off x="5291584" y="3118150"/>
              <a:ext cx="1135217" cy="476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983" dirty="0" smtClean="0">
                  <a:solidFill>
                    <a:schemeClr val="accent1">
                      <a:lumMod val="75000"/>
                    </a:schemeClr>
                  </a:solidFill>
                </a:rPr>
                <a:t>Nucleus</a:t>
              </a:r>
              <a:endParaRPr lang="en-GB" sz="3983" dirty="0"/>
            </a:p>
            <a:p>
              <a:r>
                <a:rPr lang="en-GB" sz="3983" dirty="0">
                  <a:solidFill>
                    <a:schemeClr val="accent3"/>
                  </a:solidFill>
                </a:rPr>
                <a:t>Tubulin </a:t>
              </a:r>
              <a:r>
                <a:rPr lang="el-GR" sz="3983" dirty="0">
                  <a:solidFill>
                    <a:schemeClr val="accent3"/>
                  </a:solidFill>
                </a:rPr>
                <a:t>β</a:t>
              </a:r>
              <a:r>
                <a:rPr lang="de-DE" sz="3983" dirty="0">
                  <a:solidFill>
                    <a:schemeClr val="accent3"/>
                  </a:solidFill>
                </a:rPr>
                <a:t>III</a:t>
              </a:r>
              <a:endParaRPr lang="en-GB" sz="3983" dirty="0">
                <a:solidFill>
                  <a:schemeClr val="accent3"/>
                </a:solidFill>
              </a:endParaRPr>
            </a:p>
            <a:p>
              <a:r>
                <a:rPr lang="en-GB" sz="3983" dirty="0" err="1">
                  <a:solidFill>
                    <a:srgbClr val="FF0000"/>
                  </a:solidFill>
                </a:rPr>
                <a:t>Synaptophysin</a:t>
              </a:r>
              <a:endParaRPr lang="en-GB" sz="3983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13255E-5620-4706-80D6-3D023DF039E2}"/>
                </a:ext>
              </a:extLst>
            </p:cNvPr>
            <p:cNvSpPr txBox="1"/>
            <p:nvPr/>
          </p:nvSpPr>
          <p:spPr>
            <a:xfrm>
              <a:off x="5291612" y="3803682"/>
              <a:ext cx="1135032" cy="62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983" dirty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GB" sz="3983" dirty="0" smtClean="0">
                  <a:solidFill>
                    <a:schemeClr val="accent1">
                      <a:lumMod val="75000"/>
                    </a:schemeClr>
                  </a:solidFill>
                </a:rPr>
                <a:t>ucleus</a:t>
              </a:r>
              <a:endParaRPr lang="en-GB" sz="3983" dirty="0"/>
            </a:p>
            <a:p>
              <a:r>
                <a:rPr lang="en-GB" sz="3983" dirty="0" err="1">
                  <a:solidFill>
                    <a:schemeClr val="accent3"/>
                  </a:solidFill>
                </a:rPr>
                <a:t>N</a:t>
              </a:r>
              <a:r>
                <a:rPr lang="en-GB" sz="3983" dirty="0" err="1" smtClean="0">
                  <a:solidFill>
                    <a:schemeClr val="accent3"/>
                  </a:solidFill>
                </a:rPr>
                <a:t>estin</a:t>
              </a:r>
              <a:endParaRPr lang="en-GB" sz="3983" dirty="0">
                <a:solidFill>
                  <a:schemeClr val="accent3"/>
                </a:solidFill>
              </a:endParaRPr>
            </a:p>
            <a:p>
              <a:r>
                <a:rPr lang="en-GB" sz="3983" dirty="0" err="1">
                  <a:solidFill>
                    <a:srgbClr val="FF0000"/>
                  </a:solidFill>
                </a:rPr>
                <a:t>Tyrosin</a:t>
              </a:r>
              <a:r>
                <a:rPr lang="en-GB" sz="3983" dirty="0">
                  <a:solidFill>
                    <a:srgbClr val="FF0000"/>
                  </a:solidFill>
                </a:rPr>
                <a:t> hydroxylase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C881B3-E6F1-4BF2-9B78-81FFA809B829}"/>
                </a:ext>
              </a:extLst>
            </p:cNvPr>
            <p:cNvSpPr txBox="1"/>
            <p:nvPr/>
          </p:nvSpPr>
          <p:spPr>
            <a:xfrm>
              <a:off x="6343728" y="2696184"/>
              <a:ext cx="1118108" cy="35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414" dirty="0">
                  <a:latin typeface="Arial Narrow" panose="020B0606020202030204" pitchFamily="34" charset="0"/>
                </a:rPr>
                <a:t>Non-differentiated</a:t>
              </a:r>
              <a:br>
                <a:rPr lang="en-GB" sz="3414" dirty="0">
                  <a:latin typeface="Arial Narrow" panose="020B0606020202030204" pitchFamily="34" charset="0"/>
                </a:rPr>
              </a:br>
              <a:r>
                <a:rPr lang="en-GB" sz="3414" dirty="0">
                  <a:latin typeface="Arial Narrow" panose="020B0606020202030204" pitchFamily="34" charset="0"/>
                </a:rPr>
                <a:t>(+</a:t>
              </a:r>
              <a:r>
                <a:rPr lang="en-GB" sz="3414" dirty="0" err="1">
                  <a:latin typeface="Arial Narrow" panose="020B0606020202030204" pitchFamily="34" charset="0"/>
                </a:rPr>
                <a:t>bFGF</a:t>
              </a:r>
              <a:r>
                <a:rPr lang="en-GB" sz="3414" dirty="0"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A0791A-D85B-4B2E-8712-6B7BF3E6724C}"/>
                </a:ext>
              </a:extLst>
            </p:cNvPr>
            <p:cNvSpPr txBox="1"/>
            <p:nvPr/>
          </p:nvSpPr>
          <p:spPr>
            <a:xfrm>
              <a:off x="7215103" y="2696184"/>
              <a:ext cx="1032859" cy="35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414" dirty="0">
                  <a:latin typeface="Arial Narrow" panose="020B0606020202030204" pitchFamily="34" charset="0"/>
                </a:rPr>
                <a:t>Differentiated</a:t>
              </a:r>
              <a:br>
                <a:rPr lang="en-GB" sz="3414" dirty="0">
                  <a:latin typeface="Arial Narrow" panose="020B0606020202030204" pitchFamily="34" charset="0"/>
                </a:rPr>
              </a:br>
              <a:r>
                <a:rPr lang="en-GB" sz="3414" dirty="0">
                  <a:latin typeface="Arial Narrow" panose="020B0606020202030204" pitchFamily="34" charset="0"/>
                </a:rPr>
                <a:t>(+BDNF/GDNF)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03AAAD-542D-4ED2-99A6-642C0BBB9340}"/>
                </a:ext>
              </a:extLst>
            </p:cNvPr>
            <p:cNvSpPr txBox="1"/>
            <p:nvPr/>
          </p:nvSpPr>
          <p:spPr>
            <a:xfrm>
              <a:off x="8005476" y="2696184"/>
              <a:ext cx="1092236" cy="35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414" dirty="0">
                  <a:latin typeface="Arial Narrow" panose="020B0606020202030204" pitchFamily="34" charset="0"/>
                </a:rPr>
                <a:t>Solvent Control</a:t>
              </a:r>
              <a:br>
                <a:rPr lang="en-GB" sz="3414" dirty="0">
                  <a:latin typeface="Arial Narrow" panose="020B0606020202030204" pitchFamily="34" charset="0"/>
                </a:rPr>
              </a:br>
              <a:r>
                <a:rPr lang="en-GB" sz="3414" dirty="0">
                  <a:latin typeface="Arial Narrow" panose="020B0606020202030204" pitchFamily="34" charset="0"/>
                </a:rPr>
                <a:t>(0.004% </a:t>
              </a:r>
              <a:r>
                <a:rPr lang="en-GB" sz="3414" dirty="0" err="1">
                  <a:latin typeface="Arial Narrow" panose="020B0606020202030204" pitchFamily="34" charset="0"/>
                </a:rPr>
                <a:t>MeOH</a:t>
              </a:r>
              <a:r>
                <a:rPr lang="en-GB" sz="3414" dirty="0">
                  <a:latin typeface="Arial Narrow" panose="020B0606020202030204" pitchFamily="34" charset="0"/>
                </a:rPr>
                <a:t>)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62C8D6-E575-4C3C-B363-4CAFB174E57E}"/>
                </a:ext>
              </a:extLst>
            </p:cNvPr>
            <p:cNvGrpSpPr/>
            <p:nvPr/>
          </p:nvGrpSpPr>
          <p:grpSpPr>
            <a:xfrm>
              <a:off x="8893099" y="2677234"/>
              <a:ext cx="2640423" cy="439648"/>
              <a:chOff x="8893099" y="2677234"/>
              <a:chExt cx="2640423" cy="43964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7A2353F-D762-4F58-A953-53582342C859}"/>
                  </a:ext>
                </a:extLst>
              </p:cNvPr>
              <p:cNvGrpSpPr/>
              <p:nvPr/>
            </p:nvGrpSpPr>
            <p:grpSpPr>
              <a:xfrm>
                <a:off x="8893099" y="2896828"/>
                <a:ext cx="2640423" cy="220054"/>
                <a:chOff x="8893099" y="2896828"/>
                <a:chExt cx="2640423" cy="220054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074DAE-7E5F-465B-B090-E4B14B43F4B9}"/>
                    </a:ext>
                  </a:extLst>
                </p:cNvPr>
                <p:cNvSpPr txBox="1"/>
                <p:nvPr/>
              </p:nvSpPr>
              <p:spPr>
                <a:xfrm>
                  <a:off x="8893099" y="2896828"/>
                  <a:ext cx="980495" cy="220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983" b="1">
                      <a:latin typeface="Arial Narrow" panose="020B0606020202030204" pitchFamily="34" charset="0"/>
                    </a:rPr>
                    <a:t>40 </a:t>
                  </a:r>
                  <a:r>
                    <a:rPr lang="en-GB" sz="3983" b="1" err="1">
                      <a:latin typeface="Arial Narrow" panose="020B0606020202030204" pitchFamily="34" charset="0"/>
                    </a:rPr>
                    <a:t>nM</a:t>
                  </a:r>
                  <a:endParaRPr lang="en-GB" sz="3983" b="1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8829E89-335F-4FB5-9566-50AAFEF498D9}"/>
                    </a:ext>
                  </a:extLst>
                </p:cNvPr>
                <p:cNvSpPr txBox="1"/>
                <p:nvPr/>
              </p:nvSpPr>
              <p:spPr>
                <a:xfrm>
                  <a:off x="9724851" y="2896828"/>
                  <a:ext cx="980495" cy="220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983" b="1">
                      <a:latin typeface="Arial Narrow" panose="020B0606020202030204" pitchFamily="34" charset="0"/>
                    </a:rPr>
                    <a:t>200 </a:t>
                  </a:r>
                  <a:r>
                    <a:rPr lang="en-GB" sz="3983" b="1" err="1">
                      <a:latin typeface="Arial Narrow" panose="020B0606020202030204" pitchFamily="34" charset="0"/>
                    </a:rPr>
                    <a:t>nM</a:t>
                  </a:r>
                  <a:endParaRPr lang="en-GB" sz="3983" b="1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5389189-EC5D-47D7-8504-B1673BF24DE2}"/>
                    </a:ext>
                  </a:extLst>
                </p:cNvPr>
                <p:cNvSpPr txBox="1"/>
                <p:nvPr/>
              </p:nvSpPr>
              <p:spPr>
                <a:xfrm>
                  <a:off x="10553027" y="2896828"/>
                  <a:ext cx="980495" cy="220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983" b="1">
                      <a:latin typeface="Arial Narrow" panose="020B0606020202030204" pitchFamily="34" charset="0"/>
                    </a:rPr>
                    <a:t>1000 </a:t>
                  </a:r>
                  <a:r>
                    <a:rPr lang="en-GB" sz="3983" b="1" err="1">
                      <a:latin typeface="Arial Narrow" panose="020B0606020202030204" pitchFamily="34" charset="0"/>
                    </a:rPr>
                    <a:t>nM</a:t>
                  </a:r>
                  <a:endParaRPr lang="en-GB" sz="3983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039BC1-1BB7-401C-B887-3BC142E9BF77}"/>
                  </a:ext>
                </a:extLst>
              </p:cNvPr>
              <p:cNvSpPr txBox="1"/>
              <p:nvPr/>
            </p:nvSpPr>
            <p:spPr>
              <a:xfrm>
                <a:off x="9106940" y="2677234"/>
                <a:ext cx="2216314" cy="41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983" b="1" dirty="0">
                    <a:latin typeface="Arial Narrow" panose="020B0606020202030204" pitchFamily="34" charset="0"/>
                  </a:rPr>
                  <a:t>All-</a:t>
                </a:r>
                <a:r>
                  <a:rPr lang="en-GB" sz="3983" b="1" i="1" dirty="0">
                    <a:latin typeface="Arial Narrow" panose="020B0606020202030204" pitchFamily="34" charset="0"/>
                  </a:rPr>
                  <a:t>trans </a:t>
                </a:r>
                <a:r>
                  <a:rPr lang="en-GB" sz="3983" b="1" dirty="0">
                    <a:latin typeface="Arial Narrow" panose="020B0606020202030204" pitchFamily="34" charset="0"/>
                  </a:rPr>
                  <a:t>retinoic acid</a:t>
                </a:r>
              </a:p>
              <a:p>
                <a:pPr algn="ctr"/>
                <a:endParaRPr lang="en-GB" sz="3983" b="1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97" name="Crosstalk - RA-signalling interference"/>
          <p:cNvGrpSpPr/>
          <p:nvPr/>
        </p:nvGrpSpPr>
        <p:grpSpPr>
          <a:xfrm>
            <a:off x="797474" y="14657328"/>
            <a:ext cx="17759140" cy="12030410"/>
            <a:chOff x="684834" y="37993729"/>
            <a:chExt cx="6242897" cy="4229070"/>
          </a:xfrm>
        </p:grpSpPr>
        <p:grpSp>
          <p:nvGrpSpPr>
            <p:cNvPr id="98" name="Group 97"/>
            <p:cNvGrpSpPr/>
            <p:nvPr/>
          </p:nvGrpSpPr>
          <p:grpSpPr>
            <a:xfrm>
              <a:off x="684834" y="37993729"/>
              <a:ext cx="6242897" cy="3470520"/>
              <a:chOff x="-10178150" y="36047493"/>
              <a:chExt cx="6242897" cy="3470520"/>
            </a:xfrm>
          </p:grpSpPr>
          <p:sp>
            <p:nvSpPr>
              <p:cNvPr id="101" name="Ovál 2"/>
              <p:cNvSpPr>
                <a:spLocks noChangeAspect="1"/>
              </p:cNvSpPr>
              <p:nvPr/>
            </p:nvSpPr>
            <p:spPr>
              <a:xfrm>
                <a:off x="-7266869" y="36944526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/>
                  <a:t>FXR</a:t>
                </a:r>
                <a:endParaRPr lang="cs-CZ" sz="5120" b="1"/>
              </a:p>
            </p:txBody>
          </p:sp>
          <p:sp>
            <p:nvSpPr>
              <p:cNvPr id="102" name="TextovéPole 3"/>
              <p:cNvSpPr txBox="1">
                <a:spLocks noChangeAspect="1"/>
              </p:cNvSpPr>
              <p:nvPr/>
            </p:nvSpPr>
            <p:spPr>
              <a:xfrm>
                <a:off x="-10135741" y="36607334"/>
                <a:ext cx="2036326" cy="95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552" b="1" dirty="0"/>
                  <a:t>Non-permissive </a:t>
                </a:r>
                <a:r>
                  <a:rPr lang="de-DE" sz="4552" b="1" dirty="0" err="1"/>
                  <a:t>heterodimers</a:t>
                </a:r>
                <a:endParaRPr lang="de-DE" sz="4552" b="1" dirty="0"/>
              </a:p>
              <a:p>
                <a:r>
                  <a:rPr lang="de-DE" sz="3983" dirty="0"/>
                  <a:t>Primary </a:t>
                </a:r>
                <a:r>
                  <a:rPr lang="de-DE" sz="3983" dirty="0" err="1"/>
                  <a:t>function</a:t>
                </a:r>
                <a:r>
                  <a:rPr lang="de-DE" sz="3983" dirty="0"/>
                  <a:t>: </a:t>
                </a:r>
                <a:r>
                  <a:rPr lang="de-DE" sz="3983" dirty="0" err="1"/>
                  <a:t>hormone</a:t>
                </a:r>
                <a:r>
                  <a:rPr lang="de-DE" sz="3983" dirty="0"/>
                  <a:t> </a:t>
                </a:r>
                <a:r>
                  <a:rPr lang="de-DE" sz="3983" dirty="0" err="1"/>
                  <a:t>receptors</a:t>
                </a:r>
                <a:endParaRPr lang="cs-CZ" sz="3983" dirty="0"/>
              </a:p>
            </p:txBody>
          </p:sp>
          <p:sp>
            <p:nvSpPr>
              <p:cNvPr id="103" name="TextovéPole 4"/>
              <p:cNvSpPr txBox="1">
                <a:spLocks noChangeAspect="1"/>
              </p:cNvSpPr>
              <p:nvPr/>
            </p:nvSpPr>
            <p:spPr>
              <a:xfrm>
                <a:off x="-6851227" y="36475478"/>
                <a:ext cx="2603292" cy="92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4552" b="1" dirty="0"/>
                  <a:t>Permissive </a:t>
                </a:r>
                <a:r>
                  <a:rPr lang="de-DE" sz="4552" b="1" dirty="0" err="1"/>
                  <a:t>heterodimers</a:t>
                </a:r>
                <a:endParaRPr lang="de-DE" sz="4552" b="1" dirty="0"/>
              </a:p>
              <a:p>
                <a:pPr algn="r"/>
                <a:r>
                  <a:rPr lang="de-DE" sz="3983" dirty="0"/>
                  <a:t>Response </a:t>
                </a:r>
                <a:r>
                  <a:rPr lang="de-DE" sz="3983" dirty="0" err="1"/>
                  <a:t>to</a:t>
                </a:r>
                <a:r>
                  <a:rPr lang="de-DE" sz="3983" dirty="0"/>
                  <a:t> </a:t>
                </a:r>
                <a:r>
                  <a:rPr lang="de-DE" sz="3983" dirty="0" err="1"/>
                  <a:t>dietary</a:t>
                </a:r>
                <a:r>
                  <a:rPr lang="de-DE" sz="3983" dirty="0"/>
                  <a:t> </a:t>
                </a:r>
                <a:r>
                  <a:rPr lang="de-DE" sz="3983" dirty="0" err="1"/>
                  <a:t>lipids</a:t>
                </a:r>
                <a:r>
                  <a:rPr lang="de-DE" sz="3983" dirty="0"/>
                  <a:t> (e.g. </a:t>
                </a:r>
                <a:r>
                  <a:rPr lang="de-DE" sz="3983" dirty="0" err="1"/>
                  <a:t>fatty</a:t>
                </a:r>
                <a:r>
                  <a:rPr lang="de-DE" sz="3983" dirty="0"/>
                  <a:t> </a:t>
                </a:r>
                <a:r>
                  <a:rPr lang="de-DE" sz="3983" dirty="0" err="1"/>
                  <a:t>acids</a:t>
                </a:r>
                <a:r>
                  <a:rPr lang="de-DE" sz="3983" dirty="0"/>
                  <a:t>, </a:t>
                </a:r>
                <a:r>
                  <a:rPr lang="de-DE" sz="3983" dirty="0" err="1"/>
                  <a:t>steroids</a:t>
                </a:r>
                <a:r>
                  <a:rPr lang="de-DE" sz="3983" dirty="0"/>
                  <a:t>) </a:t>
                </a:r>
                <a:r>
                  <a:rPr lang="de-DE" sz="3983" dirty="0" err="1"/>
                  <a:t>and</a:t>
                </a:r>
                <a:r>
                  <a:rPr lang="de-DE" sz="3983" dirty="0"/>
                  <a:t> </a:t>
                </a:r>
                <a:r>
                  <a:rPr lang="de-DE" sz="3983" dirty="0" err="1"/>
                  <a:t>xenobiotics</a:t>
                </a:r>
                <a:endParaRPr lang="cs-CZ" sz="3414" dirty="0"/>
              </a:p>
            </p:txBody>
          </p:sp>
          <p:sp>
            <p:nvSpPr>
              <p:cNvPr id="104" name="Ovál 5"/>
              <p:cNvSpPr>
                <a:spLocks noChangeAspect="1"/>
              </p:cNvSpPr>
              <p:nvPr/>
            </p:nvSpPr>
            <p:spPr>
              <a:xfrm>
                <a:off x="-6442222" y="37362175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/>
                  <a:t>LXR</a:t>
                </a:r>
                <a:endParaRPr lang="cs-CZ" sz="5120" b="1"/>
              </a:p>
            </p:txBody>
          </p:sp>
          <p:sp>
            <p:nvSpPr>
              <p:cNvPr id="105" name="Ovál 6"/>
              <p:cNvSpPr>
                <a:spLocks noChangeAspect="1"/>
              </p:cNvSpPr>
              <p:nvPr/>
            </p:nvSpPr>
            <p:spPr>
              <a:xfrm>
                <a:off x="-5606598" y="37776228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 dirty="0"/>
                  <a:t>PPAR</a:t>
                </a:r>
                <a:endParaRPr lang="cs-CZ" sz="5120" b="1" dirty="0"/>
              </a:p>
            </p:txBody>
          </p:sp>
          <p:sp>
            <p:nvSpPr>
              <p:cNvPr id="106" name="Ovál 7"/>
              <p:cNvSpPr>
                <a:spLocks noChangeAspect="1"/>
              </p:cNvSpPr>
              <p:nvPr/>
            </p:nvSpPr>
            <p:spPr>
              <a:xfrm>
                <a:off x="-6411812" y="38176042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/>
                  <a:t>CAR</a:t>
                </a:r>
                <a:endParaRPr lang="cs-CZ" sz="5120" b="1"/>
              </a:p>
            </p:txBody>
          </p:sp>
          <p:sp>
            <p:nvSpPr>
              <p:cNvPr id="107" name="Ovál 8"/>
              <p:cNvSpPr>
                <a:spLocks noChangeAspect="1"/>
              </p:cNvSpPr>
              <p:nvPr/>
            </p:nvSpPr>
            <p:spPr>
              <a:xfrm>
                <a:off x="-10019147" y="38136285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/>
                  <a:t>TR</a:t>
                </a:r>
                <a:endParaRPr lang="cs-CZ" sz="5120" b="1"/>
              </a:p>
            </p:txBody>
          </p:sp>
          <p:sp>
            <p:nvSpPr>
              <p:cNvPr id="108" name="Ovál 9"/>
              <p:cNvSpPr>
                <a:spLocks noChangeAspect="1"/>
              </p:cNvSpPr>
              <p:nvPr/>
            </p:nvSpPr>
            <p:spPr>
              <a:xfrm>
                <a:off x="-9657453" y="38772564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/>
                  <a:t>VDR</a:t>
                </a:r>
                <a:endParaRPr lang="cs-CZ" sz="5120" b="1"/>
              </a:p>
            </p:txBody>
          </p:sp>
          <p:sp>
            <p:nvSpPr>
              <p:cNvPr id="109" name="Ovál 10"/>
              <p:cNvSpPr>
                <a:spLocks noChangeAspect="1"/>
              </p:cNvSpPr>
              <p:nvPr/>
            </p:nvSpPr>
            <p:spPr>
              <a:xfrm>
                <a:off x="-9447209" y="37650196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 dirty="0"/>
                  <a:t>RARs</a:t>
                </a:r>
                <a:endParaRPr lang="cs-CZ" sz="5120" b="1" dirty="0"/>
              </a:p>
            </p:txBody>
          </p:sp>
          <p:sp>
            <p:nvSpPr>
              <p:cNvPr id="110" name="Ovál 12"/>
              <p:cNvSpPr>
                <a:spLocks noChangeAspect="1"/>
              </p:cNvSpPr>
              <p:nvPr/>
            </p:nvSpPr>
            <p:spPr>
              <a:xfrm>
                <a:off x="-5647798" y="38596696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 dirty="0"/>
                  <a:t>PXR</a:t>
                </a:r>
                <a:endParaRPr lang="cs-CZ" sz="5120" b="1" dirty="0"/>
              </a:p>
            </p:txBody>
          </p:sp>
          <p:sp>
            <p:nvSpPr>
              <p:cNvPr id="111" name="Ovál 13"/>
              <p:cNvSpPr>
                <a:spLocks noChangeAspect="1"/>
              </p:cNvSpPr>
              <p:nvPr/>
            </p:nvSpPr>
            <p:spPr>
              <a:xfrm>
                <a:off x="-6122486" y="39078029"/>
                <a:ext cx="1099960" cy="439984"/>
              </a:xfrm>
              <a:prstGeom prst="ellipse">
                <a:avLst/>
              </a:prstGeom>
              <a:ln w="38100">
                <a:solidFill>
                  <a:srgbClr val="00A4A8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5120" b="1" dirty="0"/>
                  <a:t>…</a:t>
                </a:r>
                <a:endParaRPr lang="cs-CZ" sz="5120" b="1" dirty="0"/>
              </a:p>
            </p:txBody>
          </p:sp>
          <p:grpSp>
            <p:nvGrpSpPr>
              <p:cNvPr id="112" name="Skupina 15"/>
              <p:cNvGrpSpPr>
                <a:grpSpLocks noChangeAspect="1"/>
              </p:cNvGrpSpPr>
              <p:nvPr/>
            </p:nvGrpSpPr>
            <p:grpSpPr>
              <a:xfrm>
                <a:off x="-8286210" y="37469873"/>
                <a:ext cx="1935426" cy="1548505"/>
                <a:chOff x="2441106" y="3029844"/>
                <a:chExt cx="3167176" cy="2534008"/>
              </a:xfrm>
            </p:grpSpPr>
            <p:sp>
              <p:nvSpPr>
                <p:cNvPr id="114" name="Ovál 1"/>
                <p:cNvSpPr/>
                <p:nvPr/>
              </p:nvSpPr>
              <p:spPr>
                <a:xfrm>
                  <a:off x="2441106" y="4101825"/>
                  <a:ext cx="2876276" cy="1462027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3655" b="1" dirty="0"/>
                    <a:t>RXR</a:t>
                  </a:r>
                  <a:endParaRPr lang="cs-CZ" sz="13655" b="1" dirty="0"/>
                </a:p>
              </p:txBody>
            </p:sp>
            <p:sp>
              <p:nvSpPr>
                <p:cNvPr id="115" name="TextovéPole 14"/>
                <p:cNvSpPr txBox="1"/>
                <p:nvPr/>
              </p:nvSpPr>
              <p:spPr>
                <a:xfrm>
                  <a:off x="2489930" y="3029844"/>
                  <a:ext cx="3118352" cy="859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4552" dirty="0"/>
                    <a:t>Universal hetero-</a:t>
                  </a:r>
                  <a:r>
                    <a:rPr lang="de-DE" sz="4552" dirty="0" err="1"/>
                    <a:t>dimerization</a:t>
                  </a:r>
                  <a:r>
                    <a:rPr lang="de-DE" sz="4552" dirty="0"/>
                    <a:t> </a:t>
                  </a:r>
                  <a:r>
                    <a:rPr lang="de-DE" sz="4552" dirty="0" err="1"/>
                    <a:t>partner</a:t>
                  </a:r>
                  <a:endParaRPr lang="cs-CZ" sz="3983" dirty="0"/>
                </a:p>
              </p:txBody>
            </p:sp>
          </p:grpSp>
          <p:sp>
            <p:nvSpPr>
              <p:cNvPr id="113" name="Nadpis 3"/>
              <p:cNvSpPr txBox="1">
                <a:spLocks noChangeAspect="1"/>
              </p:cNvSpPr>
              <p:nvPr/>
            </p:nvSpPr>
            <p:spPr>
              <a:xfrm>
                <a:off x="-10178150" y="36047493"/>
                <a:ext cx="6242897" cy="6734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45720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91440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137160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1828800" algn="l" defTabSz="914400" rtl="0" latinLnBrk="0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1" i="0" u="none" strike="noStrike" cap="none" spc="0" baseline="0">
                    <a:ln>
                      <a:noFill/>
                    </a:ln>
                    <a:solidFill>
                      <a:schemeClr val="accent1"/>
                    </a:solidFill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hangingPunct="1">
                  <a:lnSpc>
                    <a:spcPct val="100000"/>
                  </a:lnSpc>
                </a:pPr>
                <a:r>
                  <a:rPr lang="de-DE" sz="8000" cap="small" dirty="0" err="1">
                    <a:solidFill>
                      <a:srgbClr val="00A4A8"/>
                    </a:solidFill>
                  </a:rPr>
                  <a:t>Retinoic</a:t>
                </a:r>
                <a:r>
                  <a:rPr lang="de-DE" sz="8000" cap="small" dirty="0">
                    <a:solidFill>
                      <a:srgbClr val="00A4A8"/>
                    </a:solidFill>
                  </a:rPr>
                  <a:t> </a:t>
                </a:r>
                <a:r>
                  <a:rPr lang="de-DE" sz="8000" cap="small" dirty="0" err="1" smtClean="0">
                    <a:solidFill>
                      <a:srgbClr val="00A4A8"/>
                    </a:solidFill>
                  </a:rPr>
                  <a:t>acid</a:t>
                </a:r>
                <a:r>
                  <a:rPr lang="de-DE" sz="8000" cap="small" dirty="0" smtClean="0">
                    <a:solidFill>
                      <a:srgbClr val="00A4A8"/>
                    </a:solidFill>
                  </a:rPr>
                  <a:t> (RA) </a:t>
                </a:r>
                <a:r>
                  <a:rPr lang="de-DE" sz="8000" cap="small" dirty="0" err="1">
                    <a:solidFill>
                      <a:srgbClr val="00A4A8"/>
                    </a:solidFill>
                  </a:rPr>
                  <a:t>signalling</a:t>
                </a:r>
                <a:r>
                  <a:rPr lang="de-DE" sz="8000" cap="small" dirty="0">
                    <a:solidFill>
                      <a:srgbClr val="00A4A8"/>
                    </a:solidFill>
                  </a:rPr>
                  <a:t> </a:t>
                </a:r>
                <a:r>
                  <a:rPr lang="de-DE" sz="8000" cap="small" dirty="0" err="1">
                    <a:solidFill>
                      <a:srgbClr val="00A4A8"/>
                    </a:solidFill>
                  </a:rPr>
                  <a:t>interference</a:t>
                </a:r>
                <a:endParaRPr lang="cs-CZ" sz="8000" cap="small" dirty="0">
                  <a:solidFill>
                    <a:srgbClr val="00A4A8"/>
                  </a:solidFill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1813597" y="41359417"/>
              <a:ext cx="3284013" cy="86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120" b="1" dirty="0" err="1"/>
                <a:t>Allows</a:t>
              </a:r>
              <a:r>
                <a:rPr lang="de-DE" sz="5120" b="1" dirty="0"/>
                <a:t> </a:t>
              </a:r>
              <a:r>
                <a:rPr lang="de-DE" sz="5120" b="1" dirty="0" err="1"/>
                <a:t>for</a:t>
              </a:r>
              <a:r>
                <a:rPr lang="de-DE" sz="5120" b="1" dirty="0"/>
                <a:t> </a:t>
              </a:r>
              <a:r>
                <a:rPr lang="de-DE" sz="5120" b="1" dirty="0" err="1"/>
                <a:t>molecular</a:t>
              </a:r>
              <a:r>
                <a:rPr lang="de-DE" sz="5120" b="1" dirty="0"/>
                <a:t> </a:t>
              </a:r>
              <a:r>
                <a:rPr lang="de-DE" sz="5120" b="1" dirty="0" err="1"/>
                <a:t>crosstalk</a:t>
              </a:r>
              <a:r>
                <a:rPr lang="de-DE" sz="5120" b="1" dirty="0"/>
                <a:t> </a:t>
              </a:r>
              <a:r>
                <a:rPr lang="de-DE" sz="5120" b="1" dirty="0" err="1"/>
                <a:t>to</a:t>
              </a:r>
              <a:r>
                <a:rPr lang="de-DE" sz="5120" b="1" dirty="0"/>
                <a:t> </a:t>
              </a:r>
              <a:r>
                <a:rPr lang="de-DE" sz="5120" b="1" dirty="0" err="1"/>
                <a:t>other</a:t>
              </a:r>
              <a:r>
                <a:rPr lang="de-DE" sz="5120" b="1" dirty="0"/>
                <a:t> </a:t>
              </a:r>
              <a:r>
                <a:rPr lang="de-DE" sz="5120" b="1" dirty="0" err="1"/>
                <a:t>signalling</a:t>
              </a:r>
              <a:r>
                <a:rPr lang="de-DE" sz="5120" b="1" dirty="0"/>
                <a:t> </a:t>
              </a:r>
              <a:r>
                <a:rPr lang="de-DE" sz="5120" b="1" dirty="0" err="1"/>
                <a:t>pathways</a:t>
              </a:r>
              <a:r>
                <a:rPr lang="de-DE" sz="5120" b="1" dirty="0"/>
                <a:t>!</a:t>
              </a:r>
              <a:br>
                <a:rPr lang="de-DE" sz="5120" b="1" dirty="0"/>
              </a:br>
              <a:r>
                <a:rPr lang="de-DE" sz="5120" dirty="0"/>
                <a:t>(e.g. </a:t>
              </a:r>
              <a:r>
                <a:rPr lang="de-DE" sz="5120" dirty="0" err="1"/>
                <a:t>thyroid</a:t>
              </a:r>
              <a:r>
                <a:rPr lang="de-DE" sz="5120" dirty="0"/>
                <a:t> </a:t>
              </a:r>
              <a:r>
                <a:rPr lang="de-DE" sz="5120" dirty="0" err="1"/>
                <a:t>signalling</a:t>
              </a:r>
              <a:r>
                <a:rPr lang="de-DE" sz="5120" dirty="0" smtClean="0"/>
                <a:t>)</a:t>
              </a:r>
              <a:endParaRPr lang="de-DE" sz="5120" dirty="0"/>
            </a:p>
          </p:txBody>
        </p:sp>
        <p:sp>
          <p:nvSpPr>
            <p:cNvPr id="100" name="Down Arrow 99"/>
            <p:cNvSpPr/>
            <p:nvPr/>
          </p:nvSpPr>
          <p:spPr>
            <a:xfrm>
              <a:off x="2848843" y="41051635"/>
              <a:ext cx="1099756" cy="326295"/>
            </a:xfrm>
            <a:prstGeom prst="downArrow">
              <a:avLst/>
            </a:prstGeom>
            <a:solidFill>
              <a:srgbClr val="00CDD2"/>
            </a:solidFill>
            <a:ln w="38100">
              <a:solidFill>
                <a:srgbClr val="00A4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120"/>
            </a:p>
          </p:txBody>
        </p:sp>
      </p:grpSp>
      <p:sp>
        <p:nvSpPr>
          <p:cNvPr id="116" name="acute tox NSC - data not shown"/>
          <p:cNvSpPr txBox="1"/>
          <p:nvPr/>
        </p:nvSpPr>
        <p:spPr>
          <a:xfrm>
            <a:off x="7834524" y="8368313"/>
            <a:ext cx="899803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983" dirty="0"/>
              <a:t>(Data not </a:t>
            </a:r>
            <a:r>
              <a:rPr lang="de-DE" sz="3983" dirty="0" err="1"/>
              <a:t>shown</a:t>
            </a:r>
            <a:r>
              <a:rPr lang="de-DE" sz="3983" dirty="0"/>
              <a:t>)</a:t>
            </a:r>
            <a:endParaRPr lang="en-US" sz="3983" dirty="0"/>
          </a:p>
        </p:txBody>
      </p:sp>
      <p:sp>
        <p:nvSpPr>
          <p:cNvPr id="117" name="Implications RA signalling interference"/>
          <p:cNvSpPr txBox="1"/>
          <p:nvPr/>
        </p:nvSpPr>
        <p:spPr>
          <a:xfrm>
            <a:off x="16735758" y="8865517"/>
            <a:ext cx="11264459" cy="5594449"/>
          </a:xfrm>
          <a:prstGeom prst="roundRect">
            <a:avLst>
              <a:gd name="adj" fmla="val 7423"/>
            </a:avLst>
          </a:prstGeom>
          <a:ln w="76200">
            <a:solidFill>
              <a:srgbClr val="00A4A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6898" marR="1453363">
              <a:spcAft>
                <a:spcPts val="1200"/>
              </a:spcAft>
              <a:tabLst>
                <a:tab pos="1376465" algn="l"/>
                <a:tab pos="1380317" algn="l"/>
              </a:tabLst>
            </a:pPr>
            <a:r>
              <a:rPr lang="en-US" sz="5400" b="1" spc="-31" dirty="0" smtClean="0">
                <a:cs typeface="Franklin Gothic Medium Cond"/>
              </a:rPr>
              <a:t>Objectives</a:t>
            </a:r>
            <a:r>
              <a:rPr lang="de-DE" sz="5400" b="1" spc="-31" dirty="0" smtClean="0">
                <a:cs typeface="Franklin Gothic Medium Cond"/>
              </a:rPr>
              <a:t>:</a:t>
            </a:r>
            <a:endParaRPr lang="de-DE" sz="5400" b="1" dirty="0">
              <a:cs typeface="Calibri Light" panose="020F0302020204030204" pitchFamily="34" charset="0"/>
            </a:endParaRPr>
          </a:p>
          <a:p>
            <a:pPr marL="1376465" marR="1453363" indent="-1299567">
              <a:spcAft>
                <a:spcPts val="1200"/>
              </a:spcAft>
              <a:buFont typeface="Arial"/>
              <a:buChar char="•"/>
              <a:tabLst>
                <a:tab pos="1376465" algn="l"/>
                <a:tab pos="1380317" algn="l"/>
              </a:tabLst>
            </a:pPr>
            <a:r>
              <a:rPr lang="de-DE" sz="5400" dirty="0">
                <a:cs typeface="Calibri Light" panose="020F0302020204030204" pitchFamily="34" charset="0"/>
              </a:rPr>
              <a:t>Model </a:t>
            </a:r>
            <a:r>
              <a:rPr lang="en-US" sz="5400" b="1" dirty="0" smtClean="0">
                <a:cs typeface="Calibri Light" panose="020F0302020204030204" pitchFamily="34" charset="0"/>
              </a:rPr>
              <a:t>validation</a:t>
            </a:r>
            <a:r>
              <a:rPr lang="en-US" sz="5400" dirty="0" smtClean="0">
                <a:cs typeface="Calibri Light" panose="020F0302020204030204" pitchFamily="34" charset="0"/>
              </a:rPr>
              <a:t> for human (developmental) neurotoxicity testing</a:t>
            </a:r>
          </a:p>
          <a:p>
            <a:pPr marL="1376465" marR="1453363" indent="-1299567">
              <a:spcAft>
                <a:spcPts val="1200"/>
              </a:spcAft>
              <a:buFont typeface="Arial"/>
              <a:buChar char="•"/>
              <a:tabLst>
                <a:tab pos="1376465" algn="l"/>
                <a:tab pos="1380317" algn="l"/>
              </a:tabLst>
            </a:pPr>
            <a:r>
              <a:rPr lang="en-US" sz="5400" b="1" dirty="0" smtClean="0">
                <a:cs typeface="Calibri Light" panose="020F0302020204030204" pitchFamily="34" charset="0"/>
              </a:rPr>
              <a:t>Single compound &amp; mixture toxicity </a:t>
            </a:r>
            <a:r>
              <a:rPr lang="en-US" sz="5400" dirty="0" smtClean="0">
                <a:cs typeface="Calibri Light" panose="020F0302020204030204" pitchFamily="34" charset="0"/>
              </a:rPr>
              <a:t>assessment</a:t>
            </a:r>
            <a:endParaRPr lang="en-US" sz="5400" dirty="0">
              <a:cs typeface="Calibri Light" panose="020F0302020204030204" pitchFamily="34" charset="0"/>
            </a:endParaRPr>
          </a:p>
        </p:txBody>
      </p:sp>
      <p:sp>
        <p:nvSpPr>
          <p:cNvPr id="121" name="trigger - DNT expSetup"/>
          <p:cNvSpPr txBox="1"/>
          <p:nvPr/>
        </p:nvSpPr>
        <p:spPr>
          <a:xfrm>
            <a:off x="389344" y="3397922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b="1" dirty="0"/>
              <a:t>?</a:t>
            </a:r>
            <a:endParaRPr lang="en-US" sz="11379" b="1" dirty="0"/>
          </a:p>
        </p:txBody>
      </p:sp>
      <p:sp>
        <p:nvSpPr>
          <p:cNvPr id="122" name="trigger - RA signalling interference"/>
          <p:cNvSpPr txBox="1"/>
          <p:nvPr/>
        </p:nvSpPr>
        <p:spPr>
          <a:xfrm>
            <a:off x="410467" y="22307701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b="1" dirty="0"/>
              <a:t>?</a:t>
            </a:r>
            <a:endParaRPr lang="en-US" sz="11379" b="1" dirty="0"/>
          </a:p>
        </p:txBody>
      </p:sp>
      <p:sp>
        <p:nvSpPr>
          <p:cNvPr id="123" name="trigger - DNT biomarkers"/>
          <p:cNvSpPr txBox="1"/>
          <p:nvPr/>
        </p:nvSpPr>
        <p:spPr>
          <a:xfrm>
            <a:off x="49621160" y="8331969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b="1" dirty="0"/>
              <a:t>?</a:t>
            </a:r>
            <a:endParaRPr lang="en-US" sz="11379" b="1" dirty="0"/>
          </a:p>
        </p:txBody>
      </p:sp>
      <p:sp>
        <p:nvSpPr>
          <p:cNvPr id="130" name="trigger - DNT ICC"/>
          <p:cNvSpPr txBox="1"/>
          <p:nvPr/>
        </p:nvSpPr>
        <p:spPr>
          <a:xfrm>
            <a:off x="43063354" y="21526891"/>
            <a:ext cx="1447116" cy="196825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1379" dirty="0">
                <a:latin typeface="Muni Bold" panose="00000500000000000000" pitchFamily="50" charset="-18"/>
              </a:rPr>
              <a:t>?</a:t>
            </a:r>
            <a:endParaRPr lang="en-US" sz="11379" dirty="0">
              <a:latin typeface="Muni Bold" panose="00000500000000000000" pitchFamily="50" charset="-18"/>
            </a:endParaRPr>
          </a:p>
        </p:txBody>
      </p:sp>
      <p:grpSp>
        <p:nvGrpSpPr>
          <p:cNvPr id="132" name="DNT biomarkers"/>
          <p:cNvGrpSpPr/>
          <p:nvPr/>
        </p:nvGrpSpPr>
        <p:grpSpPr>
          <a:xfrm>
            <a:off x="27807706" y="5564256"/>
            <a:ext cx="22360916" cy="13833544"/>
            <a:chOff x="27807706" y="6631056"/>
            <a:chExt cx="22360916" cy="13833544"/>
          </a:xfrm>
        </p:grpSpPr>
        <p:grpSp>
          <p:nvGrpSpPr>
            <p:cNvPr id="57" name="DNT biomarkers"/>
            <p:cNvGrpSpPr/>
            <p:nvPr/>
          </p:nvGrpSpPr>
          <p:grpSpPr>
            <a:xfrm>
              <a:off x="27807706" y="6631056"/>
              <a:ext cx="22360916" cy="13833544"/>
              <a:chOff x="-8922490" y="38828008"/>
              <a:chExt cx="6202497" cy="4221234"/>
            </a:xfrm>
          </p:grpSpPr>
          <p:sp>
            <p:nvSpPr>
              <p:cNvPr id="58" name="TextovéPole 11">
                <a:extLst>
                  <a:ext uri="{FF2B5EF4-FFF2-40B4-BE49-F238E27FC236}">
                    <a16:creationId xmlns:a16="http://schemas.microsoft.com/office/drawing/2014/main" id="{47A74F1F-A5B7-426B-98AA-4B136ACDE1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3751176" y="39644807"/>
                <a:ext cx="1435517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983" dirty="0"/>
                  <a:t>DIV5 non </a:t>
                </a:r>
                <a:r>
                  <a:rPr lang="cs-CZ" sz="3983" dirty="0" err="1"/>
                  <a:t>diff</a:t>
                </a:r>
                <a:endParaRPr lang="en-GB" sz="3983" dirty="0"/>
              </a:p>
            </p:txBody>
          </p:sp>
          <p:sp>
            <p:nvSpPr>
              <p:cNvPr id="59" name="TextovéPole 12">
                <a:extLst>
                  <a:ext uri="{FF2B5EF4-FFF2-40B4-BE49-F238E27FC236}">
                    <a16:creationId xmlns:a16="http://schemas.microsoft.com/office/drawing/2014/main" id="{D2E2099A-A1C9-4912-9A1D-A5F89A43ED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6091248" y="39718304"/>
                <a:ext cx="1288522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983" dirty="0"/>
                  <a:t>non </a:t>
                </a:r>
                <a:r>
                  <a:rPr lang="cs-CZ" sz="3983" dirty="0" err="1"/>
                  <a:t>diff</a:t>
                </a:r>
                <a:r>
                  <a:rPr lang="cs-CZ" sz="3983" dirty="0"/>
                  <a:t> </a:t>
                </a:r>
                <a:endParaRPr lang="en-GB" sz="3983" dirty="0"/>
              </a:p>
            </p:txBody>
          </p:sp>
          <p:sp>
            <p:nvSpPr>
              <p:cNvPr id="60" name="TextovéPole 13">
                <a:extLst>
                  <a:ext uri="{FF2B5EF4-FFF2-40B4-BE49-F238E27FC236}">
                    <a16:creationId xmlns:a16="http://schemas.microsoft.com/office/drawing/2014/main" id="{12A05BE3-DF00-4BDD-BC90-445F2A289DA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5797886" y="39718304"/>
                <a:ext cx="1288525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983" dirty="0" err="1"/>
                  <a:t>naive</a:t>
                </a:r>
                <a:endParaRPr lang="en-GB" sz="3983" dirty="0"/>
              </a:p>
            </p:txBody>
          </p:sp>
          <p:pic>
            <p:nvPicPr>
              <p:cNvPr id="61" name="Zástupný obsah 25" descr="Obsah obrázku bílá, letecká doprava, lyžování, letadlo&#10;&#10;Popis byl vytvořen automaticky">
                <a:extLst>
                  <a:ext uri="{FF2B5EF4-FFF2-40B4-BE49-F238E27FC236}">
                    <a16:creationId xmlns:a16="http://schemas.microsoft.com/office/drawing/2014/main" id="{662028AA-B029-4EA8-83D3-4FB5D3AA5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91" t="40198" r="47332" b="56390"/>
              <a:stretch/>
            </p:blipFill>
            <p:spPr>
              <a:xfrm>
                <a:off x="-5588781" y="40512180"/>
                <a:ext cx="2370726" cy="243561"/>
              </a:xfrm>
              <a:prstGeom prst="rect">
                <a:avLst/>
              </a:prstGeom>
            </p:spPr>
          </p:pic>
          <p:sp>
            <p:nvSpPr>
              <p:cNvPr id="62" name="TextovéPole 14">
                <a:extLst>
                  <a:ext uri="{FF2B5EF4-FFF2-40B4-BE49-F238E27FC236}">
                    <a16:creationId xmlns:a16="http://schemas.microsoft.com/office/drawing/2014/main" id="{E17B8C72-A6FE-403F-A347-43D3B5D7599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5666242" y="39556586"/>
                <a:ext cx="1611958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983" dirty="0" err="1"/>
                  <a:t>diff</a:t>
                </a:r>
                <a:r>
                  <a:rPr lang="de-DE" sz="3983" dirty="0" err="1"/>
                  <a:t>erentiated</a:t>
                </a:r>
                <a:endParaRPr lang="en-GB" sz="3983" dirty="0"/>
              </a:p>
            </p:txBody>
          </p:sp>
          <p:sp>
            <p:nvSpPr>
              <p:cNvPr id="63" name="TextovéPole 15">
                <a:extLst>
                  <a:ext uri="{FF2B5EF4-FFF2-40B4-BE49-F238E27FC236}">
                    <a16:creationId xmlns:a16="http://schemas.microsoft.com/office/drawing/2014/main" id="{0DFFE817-6B5F-425F-B71E-F98470B3E61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5396159" y="39533307"/>
                <a:ext cx="1658517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983" dirty="0"/>
                  <a:t>Solvent </a:t>
                </a:r>
                <a:r>
                  <a:rPr lang="de-DE" sz="3983" dirty="0" err="1"/>
                  <a:t>control</a:t>
                </a:r>
                <a:endParaRPr lang="en-GB" sz="3983" dirty="0"/>
              </a:p>
            </p:txBody>
          </p:sp>
          <p:sp>
            <p:nvSpPr>
              <p:cNvPr id="64" name="TextovéPole 16">
                <a:extLst>
                  <a:ext uri="{FF2B5EF4-FFF2-40B4-BE49-F238E27FC236}">
                    <a16:creationId xmlns:a16="http://schemas.microsoft.com/office/drawing/2014/main" id="{3069BF9B-7939-46F6-B0AE-C19584273C1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5079518" y="39556586"/>
                <a:ext cx="1611958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983" dirty="0"/>
                  <a:t>at</a:t>
                </a:r>
                <a:r>
                  <a:rPr lang="cs-CZ" sz="3983" dirty="0"/>
                  <a:t>RA</a:t>
                </a:r>
                <a:r>
                  <a:rPr lang="de-DE" sz="3983" dirty="0"/>
                  <a:t> </a:t>
                </a:r>
                <a:r>
                  <a:rPr lang="cs-CZ" sz="3983" dirty="0"/>
                  <a:t>1000</a:t>
                </a:r>
                <a:r>
                  <a:rPr lang="de-DE" sz="3983" dirty="0"/>
                  <a:t> </a:t>
                </a:r>
                <a:r>
                  <a:rPr lang="de-DE" sz="3983" dirty="0" err="1"/>
                  <a:t>nM</a:t>
                </a:r>
                <a:endParaRPr lang="en-GB" sz="3983" dirty="0"/>
              </a:p>
            </p:txBody>
          </p:sp>
          <p:sp>
            <p:nvSpPr>
              <p:cNvPr id="65" name="TextovéPole 17">
                <a:extLst>
                  <a:ext uri="{FF2B5EF4-FFF2-40B4-BE49-F238E27FC236}">
                    <a16:creationId xmlns:a16="http://schemas.microsoft.com/office/drawing/2014/main" id="{DBD30834-FD65-4C31-BF17-01225949547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4759403" y="39583339"/>
                <a:ext cx="1558452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983" dirty="0"/>
                  <a:t>at</a:t>
                </a:r>
                <a:r>
                  <a:rPr lang="cs-CZ" sz="3983" dirty="0"/>
                  <a:t>RA</a:t>
                </a:r>
                <a:r>
                  <a:rPr lang="de-DE" sz="3983" dirty="0"/>
                  <a:t> </a:t>
                </a:r>
                <a:r>
                  <a:rPr lang="cs-CZ" sz="3983" dirty="0"/>
                  <a:t>200</a:t>
                </a:r>
                <a:r>
                  <a:rPr lang="de-DE" sz="3983" dirty="0"/>
                  <a:t> </a:t>
                </a:r>
                <a:r>
                  <a:rPr lang="de-DE" sz="3983" dirty="0" err="1"/>
                  <a:t>nM</a:t>
                </a:r>
                <a:r>
                  <a:rPr lang="cs-CZ" sz="3983" dirty="0"/>
                  <a:t> </a:t>
                </a:r>
                <a:endParaRPr lang="en-GB" sz="3983" dirty="0"/>
              </a:p>
            </p:txBody>
          </p:sp>
          <p:sp>
            <p:nvSpPr>
              <p:cNvPr id="66" name="TextovéPole 18">
                <a:extLst>
                  <a:ext uri="{FF2B5EF4-FFF2-40B4-BE49-F238E27FC236}">
                    <a16:creationId xmlns:a16="http://schemas.microsoft.com/office/drawing/2014/main" id="{A7FC674B-1C3E-4824-87E3-164D8491B3F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4370652" y="39678728"/>
                <a:ext cx="1367676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983" dirty="0"/>
                  <a:t>at</a:t>
                </a:r>
                <a:r>
                  <a:rPr lang="cs-CZ" sz="3983" dirty="0"/>
                  <a:t>RA</a:t>
                </a:r>
                <a:r>
                  <a:rPr lang="de-DE" sz="3983" dirty="0"/>
                  <a:t> </a:t>
                </a:r>
                <a:r>
                  <a:rPr lang="cs-CZ" sz="3983" dirty="0"/>
                  <a:t>40</a:t>
                </a:r>
                <a:r>
                  <a:rPr lang="de-DE" sz="3983" dirty="0"/>
                  <a:t> </a:t>
                </a:r>
                <a:r>
                  <a:rPr lang="de-DE" sz="3983" dirty="0" err="1"/>
                  <a:t>nM</a:t>
                </a:r>
                <a:endParaRPr lang="en-GB" sz="3983" dirty="0"/>
              </a:p>
            </p:txBody>
          </p:sp>
          <p:sp>
            <p:nvSpPr>
              <p:cNvPr id="67" name="TextovéPole 19">
                <a:extLst>
                  <a:ext uri="{FF2B5EF4-FFF2-40B4-BE49-F238E27FC236}">
                    <a16:creationId xmlns:a16="http://schemas.microsoft.com/office/drawing/2014/main" id="{FBE107A0-64BF-4151-A90B-82889BDC49F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-4037714" y="39718305"/>
                <a:ext cx="1288525" cy="247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983" dirty="0"/>
                  <a:t>at</a:t>
                </a:r>
                <a:r>
                  <a:rPr lang="cs-CZ" sz="3983" dirty="0"/>
                  <a:t>RA</a:t>
                </a:r>
                <a:r>
                  <a:rPr lang="de-DE" sz="3983" dirty="0"/>
                  <a:t> </a:t>
                </a:r>
                <a:r>
                  <a:rPr lang="cs-CZ" sz="3983" dirty="0"/>
                  <a:t>8</a:t>
                </a:r>
                <a:r>
                  <a:rPr lang="de-DE" sz="3983" dirty="0"/>
                  <a:t> </a:t>
                </a:r>
                <a:r>
                  <a:rPr lang="de-DE" sz="3983" dirty="0" err="1"/>
                  <a:t>nM</a:t>
                </a:r>
                <a:endParaRPr lang="en-GB" sz="3983" dirty="0"/>
              </a:p>
            </p:txBody>
          </p:sp>
          <p:pic>
            <p:nvPicPr>
              <p:cNvPr id="68" name="Obrázek 30" descr="Obsah obrázku pták&#10;&#10;Popis byl vytvořen automaticky">
                <a:extLst>
                  <a:ext uri="{FF2B5EF4-FFF2-40B4-BE49-F238E27FC236}">
                    <a16:creationId xmlns:a16="http://schemas.microsoft.com/office/drawing/2014/main" id="{6BD230AE-671A-4A6B-9B22-3EE92C3516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06" t="36995" r="49390" b="58399"/>
              <a:stretch/>
            </p:blipFill>
            <p:spPr>
              <a:xfrm rot="157364">
                <a:off x="-5671485" y="42625597"/>
                <a:ext cx="2486470" cy="327724"/>
              </a:xfrm>
              <a:prstGeom prst="rect">
                <a:avLst/>
              </a:prstGeom>
            </p:spPr>
          </p:pic>
          <p:sp>
            <p:nvSpPr>
              <p:cNvPr id="69" name="TextovéPole 31">
                <a:extLst>
                  <a:ext uri="{FF2B5EF4-FFF2-40B4-BE49-F238E27FC236}">
                    <a16:creationId xmlns:a16="http://schemas.microsoft.com/office/drawing/2014/main" id="{8998F4F3-6A63-4132-96DB-60ACFB32E5E6}"/>
                  </a:ext>
                </a:extLst>
              </p:cNvPr>
              <p:cNvSpPr txBox="1"/>
              <p:nvPr/>
            </p:nvSpPr>
            <p:spPr>
              <a:xfrm>
                <a:off x="-6393045" y="42604372"/>
                <a:ext cx="1095346" cy="28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983" dirty="0"/>
                  <a:t>β-</a:t>
                </a:r>
                <a:r>
                  <a:rPr lang="cs-CZ" sz="3983" dirty="0" err="1"/>
                  <a:t>actin</a:t>
                </a:r>
                <a:endParaRPr lang="en-GB" sz="3983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685365-817E-4DC7-8160-F253CE6AC37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6393045" y="40495067"/>
                <a:ext cx="656583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defTabSz="2601194" hangingPunct="0"/>
                <a:r>
                  <a:rPr lang="en-GB" sz="3983" dirty="0">
                    <a:solidFill>
                      <a:srgbClr val="000000"/>
                    </a:solidFill>
                    <a:sym typeface="Arial"/>
                  </a:rPr>
                  <a:t>Tuj</a:t>
                </a:r>
                <a:r>
                  <a:rPr lang="en-GB" sz="3983" dirty="0"/>
                  <a:t>1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pic>
            <p:nvPicPr>
              <p:cNvPr id="71" name="Obrázek 16" descr="Obsah obrázku bílá, voda, lyžování, velké&#10;&#10;Popis byl vytvořen automaticky">
                <a:extLst>
                  <a:ext uri="{FF2B5EF4-FFF2-40B4-BE49-F238E27FC236}">
                    <a16:creationId xmlns:a16="http://schemas.microsoft.com/office/drawing/2014/main" id="{32D77F38-8C01-4BF1-B933-DD04A9BB69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45" t="33553" r="42804" b="59502"/>
              <a:stretch/>
            </p:blipFill>
            <p:spPr>
              <a:xfrm>
                <a:off x="-5588781" y="40842368"/>
                <a:ext cx="2363498" cy="494811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16B2FA-27F6-4FBB-B4D4-CAF58BF320D8}"/>
                  </a:ext>
                </a:extLst>
              </p:cNvPr>
              <p:cNvSpPr txBox="1"/>
              <p:nvPr/>
            </p:nvSpPr>
            <p:spPr>
              <a:xfrm>
                <a:off x="-6393045" y="40995152"/>
                <a:ext cx="874408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defTabSz="2601194" hangingPunct="0"/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MAP2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pic>
            <p:nvPicPr>
              <p:cNvPr id="73" name="Zástupný obsah 3">
                <a:extLst>
                  <a:ext uri="{FF2B5EF4-FFF2-40B4-BE49-F238E27FC236}">
                    <a16:creationId xmlns:a16="http://schemas.microsoft.com/office/drawing/2014/main" id="{224FC1F0-3C7F-4558-B1B4-56715097F3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28536" t="30054" r="45180" b="64581"/>
              <a:stretch/>
            </p:blipFill>
            <p:spPr>
              <a:xfrm>
                <a:off x="-5588781" y="41417167"/>
                <a:ext cx="2362192" cy="3320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C7749B-04DB-4492-B560-A6B7B3EDD0DB}"/>
                  </a:ext>
                </a:extLst>
              </p:cNvPr>
              <p:cNvSpPr txBox="1"/>
              <p:nvPr/>
            </p:nvSpPr>
            <p:spPr>
              <a:xfrm>
                <a:off x="-6393045" y="41391606"/>
                <a:ext cx="717749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defTabSz="2601194" hangingPunct="0"/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TH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pic>
            <p:nvPicPr>
              <p:cNvPr id="75" name="Zástupný obsah 3">
                <a:extLst>
                  <a:ext uri="{FF2B5EF4-FFF2-40B4-BE49-F238E27FC236}">
                    <a16:creationId xmlns:a16="http://schemas.microsoft.com/office/drawing/2014/main" id="{00EDAD6E-4271-432C-B8D3-F0B841DC13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71399" t="30054" r="23650" b="64308"/>
              <a:stretch/>
            </p:blipFill>
            <p:spPr>
              <a:xfrm>
                <a:off x="-3164884" y="41389980"/>
                <a:ext cx="444891" cy="3489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</p:pic>
          <p:pic>
            <p:nvPicPr>
              <p:cNvPr id="76" name="Zástupný obsah 3">
                <a:extLst>
                  <a:ext uri="{FF2B5EF4-FFF2-40B4-BE49-F238E27FC236}">
                    <a16:creationId xmlns:a16="http://schemas.microsoft.com/office/drawing/2014/main" id="{1EE76DD7-64A2-418E-8633-D9DA3B5C8D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25424" t="39684" r="48656" b="55424"/>
              <a:stretch/>
            </p:blipFill>
            <p:spPr>
              <a:xfrm>
                <a:off x="-5588781" y="41829769"/>
                <a:ext cx="2372353" cy="3204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BBF8F7-21B8-451B-A3BA-9781FF83A427}"/>
                  </a:ext>
                </a:extLst>
              </p:cNvPr>
              <p:cNvSpPr txBox="1"/>
              <p:nvPr/>
            </p:nvSpPr>
            <p:spPr>
              <a:xfrm>
                <a:off x="-6393045" y="41827330"/>
                <a:ext cx="874408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defTabSz="2601194" hangingPunct="0"/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GFAP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pic>
            <p:nvPicPr>
              <p:cNvPr id="78" name="Zástupný obsah 8">
                <a:extLst>
                  <a:ext uri="{FF2B5EF4-FFF2-40B4-BE49-F238E27FC236}">
                    <a16:creationId xmlns:a16="http://schemas.microsoft.com/office/drawing/2014/main" id="{82982F63-AEFC-4C9F-B1B5-DD74855F3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8" t="34111" r="50526" b="62574"/>
              <a:stretch/>
            </p:blipFill>
            <p:spPr>
              <a:xfrm>
                <a:off x="-5588781" y="42212989"/>
                <a:ext cx="2378533" cy="28224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791B5B8-AD6C-4E4A-928F-D0D276404B16}"/>
                  </a:ext>
                </a:extLst>
              </p:cNvPr>
              <p:cNvSpPr txBox="1"/>
              <p:nvPr/>
            </p:nvSpPr>
            <p:spPr>
              <a:xfrm flipH="1">
                <a:off x="-6393045" y="42141319"/>
                <a:ext cx="712528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defTabSz="2601194" hangingPunct="0"/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nestin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56389A8-3F26-41A5-BB44-622E894D0CC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-7535233" y="42604024"/>
                <a:ext cx="4743566" cy="950"/>
              </a:xfrm>
              <a:prstGeom prst="line">
                <a:avLst/>
              </a:prstGeom>
              <a:noFill/>
              <a:ln w="762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259822D-27BA-4A6F-9B0E-7B806545449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8922490" y="40482367"/>
                <a:ext cx="2322278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algn="r" defTabSz="2601194" hangingPunct="0"/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Committed</a:t>
                </a:r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 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neurons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F0B3023-9CBD-4FC3-8539-26130D8FFDE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8922490" y="40989761"/>
                <a:ext cx="2322278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algn="r" defTabSz="2601194" hangingPunct="0"/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Mature</a:t>
                </a:r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 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neurons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8C5E8CD-1666-4B90-B893-BC1CCD3A8A7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8922490" y="41399998"/>
                <a:ext cx="2322278" cy="2671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algn="r" defTabSz="2601194" hangingPunct="0"/>
                <a:r>
                  <a:rPr lang="de-DE" sz="3983" dirty="0" err="1" smtClean="0">
                    <a:solidFill>
                      <a:srgbClr val="000000"/>
                    </a:solidFill>
                    <a:sym typeface="Arial"/>
                  </a:rPr>
                  <a:t>Dopaminergic</a:t>
                </a:r>
                <a:r>
                  <a:rPr lang="de-DE" sz="3983" dirty="0" smtClean="0">
                    <a:solidFill>
                      <a:srgbClr val="000000"/>
                    </a:solidFill>
                    <a:sym typeface="Arial"/>
                  </a:rPr>
                  <a:t> 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neurons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3782F0-B134-4294-A9C1-9A9A51DFBB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8922490" y="41820617"/>
                <a:ext cx="2322278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algn="r" defTabSz="2601194" hangingPunct="0"/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(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Astro</a:t>
                </a:r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)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glial</a:t>
                </a:r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 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cells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7B30E78-98CE-45E7-8AE3-E376E79C56F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8731288" y="42166550"/>
                <a:ext cx="2146650" cy="355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30057" tIns="130057" rIns="130057" bIns="130057" numCol="1" spcCol="38100" rtlCol="0" anchor="t">
                <a:spAutoFit/>
              </a:bodyPr>
              <a:lstStyle/>
              <a:p>
                <a:pPr algn="r" defTabSz="2601194" hangingPunct="0"/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Neural</a:t>
                </a:r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 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stem</a:t>
                </a:r>
                <a:r>
                  <a:rPr lang="de-DE" sz="3983" dirty="0">
                    <a:solidFill>
                      <a:srgbClr val="000000"/>
                    </a:solidFill>
                    <a:sym typeface="Arial"/>
                  </a:rPr>
                  <a:t> </a:t>
                </a:r>
                <a:r>
                  <a:rPr lang="de-DE" sz="3983" dirty="0" err="1">
                    <a:solidFill>
                      <a:srgbClr val="000000"/>
                    </a:solidFill>
                    <a:sym typeface="Arial"/>
                  </a:rPr>
                  <a:t>cells</a:t>
                </a:r>
                <a:endParaRPr lang="en-US" sz="3983" dirty="0">
                  <a:solidFill>
                    <a:srgbClr val="000000"/>
                  </a:solidFill>
                  <a:sym typeface="Arial"/>
                </a:endParaRPr>
              </a:p>
            </p:txBody>
          </p:sp>
          <p:pic>
            <p:nvPicPr>
              <p:cNvPr id="86" name="Obrázek 30">
                <a:extLst>
                  <a:ext uri="{FF2B5EF4-FFF2-40B4-BE49-F238E27FC236}">
                    <a16:creationId xmlns:a16="http://schemas.microsoft.com/office/drawing/2014/main" id="{B133FF11-AFC6-4515-B19E-7781567613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/>
              <a:srcRect l="24403" t="44541" r="57746" b="27181"/>
              <a:stretch/>
            </p:blipFill>
            <p:spPr>
              <a:xfrm>
                <a:off x="-8078661" y="42171318"/>
                <a:ext cx="451987" cy="481806"/>
              </a:xfrm>
              <a:prstGeom prst="rect">
                <a:avLst/>
              </a:prstGeom>
            </p:spPr>
          </p:pic>
          <p:pic>
            <p:nvPicPr>
              <p:cNvPr id="87" name="Obrázek 30">
                <a:extLst>
                  <a:ext uri="{FF2B5EF4-FFF2-40B4-BE49-F238E27FC236}">
                    <a16:creationId xmlns:a16="http://schemas.microsoft.com/office/drawing/2014/main" id="{E0E58722-AAA8-48F8-A974-2D1842212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/>
              <a:srcRect l="24403" t="44541" r="57746" b="27181"/>
              <a:stretch/>
            </p:blipFill>
            <p:spPr>
              <a:xfrm>
                <a:off x="-3079702" y="39138335"/>
                <a:ext cx="350532" cy="373657"/>
              </a:xfrm>
              <a:prstGeom prst="rect">
                <a:avLst/>
              </a:prstGeom>
            </p:spPr>
          </p:pic>
          <p:pic>
            <p:nvPicPr>
              <p:cNvPr id="88" name="Obrázek 30">
                <a:extLst>
                  <a:ext uri="{FF2B5EF4-FFF2-40B4-BE49-F238E27FC236}">
                    <a16:creationId xmlns:a16="http://schemas.microsoft.com/office/drawing/2014/main" id="{4BA89AD8-77C5-40B9-A93A-6DFDC0D2A2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/>
              <a:srcRect l="45662" t="19406" r="36487" b="52316"/>
              <a:stretch/>
            </p:blipFill>
            <p:spPr>
              <a:xfrm>
                <a:off x="-8352196" y="40440663"/>
                <a:ext cx="515332" cy="549330"/>
              </a:xfrm>
              <a:prstGeom prst="rect">
                <a:avLst/>
              </a:prstGeom>
            </p:spPr>
          </p:pic>
          <p:pic>
            <p:nvPicPr>
              <p:cNvPr id="89" name="Obrázek 30">
                <a:extLst>
                  <a:ext uri="{FF2B5EF4-FFF2-40B4-BE49-F238E27FC236}">
                    <a16:creationId xmlns:a16="http://schemas.microsoft.com/office/drawing/2014/main" id="{5A43FD96-D391-45C2-B681-2477770C9E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7329" t="9327" r="762" b="62395"/>
              <a:stretch/>
            </p:blipFill>
            <p:spPr>
              <a:xfrm rot="20220791">
                <a:off x="-8237789" y="40854551"/>
                <a:ext cx="895199" cy="533830"/>
              </a:xfrm>
              <a:prstGeom prst="rect">
                <a:avLst/>
              </a:prstGeom>
            </p:spPr>
          </p:pic>
          <p:pic>
            <p:nvPicPr>
              <p:cNvPr id="90" name="Obrázek 30">
                <a:extLst>
                  <a:ext uri="{FF2B5EF4-FFF2-40B4-BE49-F238E27FC236}">
                    <a16:creationId xmlns:a16="http://schemas.microsoft.com/office/drawing/2014/main" id="{5E87B8F7-2A2F-4D3C-B9DF-F9C05CDE4A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653" t="36105" r="3858" b="32415"/>
              <a:stretch/>
            </p:blipFill>
            <p:spPr>
              <a:xfrm>
                <a:off x="-8557285" y="41706394"/>
                <a:ext cx="742725" cy="533522"/>
              </a:xfrm>
              <a:prstGeom prst="rect">
                <a:avLst/>
              </a:prstGeom>
            </p:spPr>
          </p:pic>
          <p:pic>
            <p:nvPicPr>
              <p:cNvPr id="91" name="Zástupný obsah 25" descr="Obsah obrázku bílá, letecká doprava, lyžování, letadlo&#10;&#10;Popis byl vytvořen automaticky">
                <a:extLst>
                  <a:ext uri="{FF2B5EF4-FFF2-40B4-BE49-F238E27FC236}">
                    <a16:creationId xmlns:a16="http://schemas.microsoft.com/office/drawing/2014/main" id="{662028AA-B029-4EA8-83D3-4FB5D3AA5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28" t="40186" r="29591" b="55815"/>
              <a:stretch/>
            </p:blipFill>
            <p:spPr>
              <a:xfrm>
                <a:off x="-3156436" y="40515641"/>
                <a:ext cx="364769" cy="285498"/>
              </a:xfrm>
              <a:prstGeom prst="rect">
                <a:avLst/>
              </a:prstGeom>
            </p:spPr>
          </p:pic>
          <p:pic>
            <p:nvPicPr>
              <p:cNvPr id="92" name="Obrázek 16" descr="Obsah obrázku bílá, voda, lyžování, velké&#10;&#10;Popis byl vytvořen automaticky">
                <a:extLst>
                  <a:ext uri="{FF2B5EF4-FFF2-40B4-BE49-F238E27FC236}">
                    <a16:creationId xmlns:a16="http://schemas.microsoft.com/office/drawing/2014/main" id="{32D77F38-8C01-4BF1-B933-DD04A9BB69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58" t="33553" r="24941" b="59502"/>
              <a:stretch/>
            </p:blipFill>
            <p:spPr>
              <a:xfrm>
                <a:off x="-3181513" y="40830331"/>
                <a:ext cx="391814" cy="494811"/>
              </a:xfrm>
              <a:prstGeom prst="rect">
                <a:avLst/>
              </a:prstGeom>
            </p:spPr>
          </p:pic>
          <p:pic>
            <p:nvPicPr>
              <p:cNvPr id="93" name="Zástupný obsah 3">
                <a:extLst>
                  <a:ext uri="{FF2B5EF4-FFF2-40B4-BE49-F238E27FC236}">
                    <a16:creationId xmlns:a16="http://schemas.microsoft.com/office/drawing/2014/main" id="{1EE76DD7-64A2-418E-8633-D9DA3B5C8D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64307" t="39684" r="31652" b="54973"/>
              <a:stretch/>
            </p:blipFill>
            <p:spPr>
              <a:xfrm>
                <a:off x="-3176166" y="41853431"/>
                <a:ext cx="369851" cy="3499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</p:pic>
          <p:pic>
            <p:nvPicPr>
              <p:cNvPr id="94" name="Zástupný obsah 8">
                <a:extLst>
                  <a:ext uri="{FF2B5EF4-FFF2-40B4-BE49-F238E27FC236}">
                    <a16:creationId xmlns:a16="http://schemas.microsoft.com/office/drawing/2014/main" id="{82982F63-AEFC-4C9F-B1B5-DD74855F3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804" t="33862" r="33804" b="62649"/>
              <a:stretch/>
            </p:blipFill>
            <p:spPr>
              <a:xfrm>
                <a:off x="-3171593" y="42249086"/>
                <a:ext cx="304756" cy="2969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</p:pic>
          <p:pic>
            <p:nvPicPr>
              <p:cNvPr id="95" name="Obrázek 30" descr="Obsah obrázku pták&#10;&#10;Popis byl vytvořen automaticky">
                <a:extLst>
                  <a:ext uri="{FF2B5EF4-FFF2-40B4-BE49-F238E27FC236}">
                    <a16:creationId xmlns:a16="http://schemas.microsoft.com/office/drawing/2014/main" id="{6BD230AE-671A-4A6B-9B22-3EE92C3516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003" t="36534" r="31952" b="58533"/>
              <a:stretch/>
            </p:blipFill>
            <p:spPr>
              <a:xfrm rot="157364">
                <a:off x="-3151642" y="42698241"/>
                <a:ext cx="357817" cy="351001"/>
              </a:xfrm>
              <a:prstGeom prst="rect">
                <a:avLst/>
              </a:prstGeom>
            </p:spPr>
          </p:pic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63BE1F8-5A75-4A16-8B0F-F420D2F9E15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-3186628" y="39466934"/>
                <a:ext cx="0" cy="350677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63BE1F8-5A75-4A16-8B0F-F420D2F9E15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4168334" y="8724900"/>
              <a:ext cx="0" cy="11492152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37" name="Action Button: Home 136">
            <a:hlinkClick r:id="" action="ppaction://hlinkshowjump?jump=firstslide" highlightClick="1"/>
          </p:cNvPr>
          <p:cNvSpPr/>
          <p:nvPr/>
        </p:nvSpPr>
        <p:spPr>
          <a:xfrm>
            <a:off x="48871818" y="-29453"/>
            <a:ext cx="2289528" cy="1754887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mplications RA signalling interference"/>
          <p:cNvSpPr txBox="1"/>
          <p:nvPr/>
        </p:nvSpPr>
        <p:spPr>
          <a:xfrm>
            <a:off x="31349578" y="14095566"/>
            <a:ext cx="18053907" cy="4012019"/>
          </a:xfrm>
          <a:prstGeom prst="roundRect">
            <a:avLst>
              <a:gd name="adj" fmla="val 7423"/>
            </a:avLst>
          </a:prstGeom>
          <a:ln w="76200">
            <a:solidFill>
              <a:srgbClr val="00A4A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/>
              <a:t>Exposure to RA decreases the degree of network patterning in the differentiating culture.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While therapeutic concentrations (1 µM </a:t>
            </a:r>
            <a:r>
              <a:rPr lang="en-US" sz="4000" dirty="0" err="1" smtClean="0"/>
              <a:t>atRA</a:t>
            </a:r>
            <a:r>
              <a:rPr lang="en-US" sz="4000" dirty="0" smtClean="0"/>
              <a:t>) diminish the degree of structure to almost non-differentiated conditions, physiological (i.e. non-teratogenic in pregnant women) concentrations of 8 </a:t>
            </a:r>
            <a:r>
              <a:rPr lang="en-US" sz="4000" dirty="0" err="1" smtClean="0"/>
              <a:t>nM</a:t>
            </a:r>
            <a:r>
              <a:rPr lang="en-US" sz="4000" dirty="0" smtClean="0"/>
              <a:t> </a:t>
            </a:r>
            <a:r>
              <a:rPr lang="en-US" sz="4000" dirty="0" err="1" smtClean="0"/>
              <a:t>atRA</a:t>
            </a:r>
            <a:r>
              <a:rPr lang="en-US" sz="4000" dirty="0" smtClean="0"/>
              <a:t> (data not shown) show a pattern comparable to the solvent or growth factor-differentiated control.</a:t>
            </a:r>
            <a:endParaRPr lang="en-US" sz="4000" dirty="0"/>
          </a:p>
        </p:txBody>
      </p:sp>
      <p:sp>
        <p:nvSpPr>
          <p:cNvPr id="126" name="RA interference - field"/>
          <p:cNvSpPr txBox="1"/>
          <p:nvPr/>
        </p:nvSpPr>
        <p:spPr>
          <a:xfrm>
            <a:off x="2055556" y="15732287"/>
            <a:ext cx="15930080" cy="11025899"/>
          </a:xfrm>
          <a:prstGeom prst="roundRect">
            <a:avLst>
              <a:gd name="adj" fmla="val 3465"/>
            </a:avLst>
          </a:prstGeom>
          <a:ln w="76200">
            <a:solidFill>
              <a:srgbClr val="00A4A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689" b="1" dirty="0" smtClean="0"/>
              <a:t>Molecular crosstalk via RXR: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The fact, that RXR is the universal </a:t>
            </a:r>
            <a:r>
              <a:rPr lang="en-US" sz="4000" dirty="0" err="1" smtClean="0"/>
              <a:t>heterodimerization</a:t>
            </a:r>
            <a:r>
              <a:rPr lang="en-US" sz="4000" dirty="0" smtClean="0"/>
              <a:t> partner for all Type-II nuclear receptors allows for molecular </a:t>
            </a:r>
            <a:r>
              <a:rPr lang="en-US" sz="4000" b="1" dirty="0" smtClean="0"/>
              <a:t>crosstalk</a:t>
            </a:r>
            <a:r>
              <a:rPr lang="en-US" sz="4000" dirty="0" smtClean="0"/>
              <a:t>. This has been proven e.g. </a:t>
            </a:r>
            <a:r>
              <a:rPr lang="en-US" sz="4000" b="1" dirty="0" smtClean="0"/>
              <a:t>for thyroid hormone receptor</a:t>
            </a:r>
            <a:r>
              <a:rPr lang="en-US" sz="4000" dirty="0" smtClean="0"/>
              <a:t> (TR): (co-)exposure to </a:t>
            </a:r>
            <a:r>
              <a:rPr lang="en-US" sz="4000" dirty="0" err="1" smtClean="0"/>
              <a:t>retinoids</a:t>
            </a:r>
            <a:r>
              <a:rPr lang="en-US" sz="4000" dirty="0" smtClean="0"/>
              <a:t> augments the thyroid hormone-related response in the </a:t>
            </a:r>
            <a:r>
              <a:rPr lang="en-US" sz="4000" i="1" dirty="0" err="1" smtClean="0"/>
              <a:t>Xenopus</a:t>
            </a:r>
            <a:r>
              <a:rPr lang="en-US" sz="4000" dirty="0" smtClean="0"/>
              <a:t> </a:t>
            </a:r>
            <a:r>
              <a:rPr lang="en-US" sz="4000" dirty="0" err="1" smtClean="0"/>
              <a:t>eleutheroembryo</a:t>
            </a:r>
            <a:r>
              <a:rPr lang="en-US" sz="4000" dirty="0" smtClean="0"/>
              <a:t> assay (OECD TG 248, 2019) and </a:t>
            </a:r>
            <a:r>
              <a:rPr lang="en-US" sz="4000" dirty="0" err="1" smtClean="0"/>
              <a:t>retinoids</a:t>
            </a:r>
            <a:r>
              <a:rPr lang="en-US" sz="4000" dirty="0" smtClean="0"/>
              <a:t> alter TR response </a:t>
            </a:r>
            <a:r>
              <a:rPr lang="en-US" sz="4000" i="1" dirty="0" smtClean="0"/>
              <a:t>in vitro</a:t>
            </a:r>
            <a:r>
              <a:rPr lang="en-US" sz="4000" dirty="0" smtClean="0"/>
              <a:t> (Paul-Friedman </a:t>
            </a:r>
            <a:r>
              <a:rPr lang="en-US" sz="4000" i="1" dirty="0" smtClean="0"/>
              <a:t>et al.</a:t>
            </a:r>
            <a:r>
              <a:rPr lang="en-US" sz="4000" dirty="0" smtClean="0"/>
              <a:t>, 2019. DOI: 10.1289/EHP5314).</a:t>
            </a:r>
          </a:p>
          <a:p>
            <a:pPr>
              <a:spcAft>
                <a:spcPts val="600"/>
              </a:spcAft>
            </a:pPr>
            <a:r>
              <a:rPr lang="en-US" sz="6000" b="1" dirty="0" smtClean="0"/>
              <a:t>Endocrine disruption potential: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Besides the designated retinoid receptors (RAR &amp; RXR), the synthesizing enzymes (alcohol, retinol and, crucially</a:t>
            </a:r>
            <a:r>
              <a:rPr lang="en-US" sz="4000" b="1" dirty="0" smtClean="0"/>
              <a:t>, retinal dehydrogenases</a:t>
            </a:r>
            <a:r>
              <a:rPr lang="en-US" sz="4000" dirty="0" smtClean="0"/>
              <a:t>) and </a:t>
            </a:r>
            <a:r>
              <a:rPr lang="en-US" sz="4000" b="1" dirty="0" smtClean="0"/>
              <a:t>metabolizing enzymes </a:t>
            </a:r>
            <a:r>
              <a:rPr lang="en-US" sz="4000" dirty="0" smtClean="0"/>
              <a:t>(i.e. cytochrome P450 monooxygenase family 26) are critical for regulating the correct </a:t>
            </a:r>
            <a:r>
              <a:rPr lang="en-US" sz="4000" b="1" dirty="0" err="1" smtClean="0"/>
              <a:t>spatio</a:t>
            </a:r>
            <a:r>
              <a:rPr lang="en-US" sz="4000" b="1" dirty="0" smtClean="0"/>
              <a:t>-temporal distribution </a:t>
            </a:r>
            <a:r>
              <a:rPr lang="en-US" sz="4000" dirty="0" smtClean="0"/>
              <a:t>of active </a:t>
            </a:r>
            <a:r>
              <a:rPr lang="en-US" sz="4000" dirty="0" err="1" smtClean="0"/>
              <a:t>retinoids</a:t>
            </a:r>
            <a:r>
              <a:rPr lang="en-US" sz="4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4000" dirty="0" smtClean="0"/>
              <a:t>Additionally</a:t>
            </a:r>
            <a:r>
              <a:rPr lang="de-DE" sz="4000" b="1" dirty="0" smtClean="0"/>
              <a:t>, environmental </a:t>
            </a:r>
            <a:r>
              <a:rPr lang="en-US" sz="4000" b="1" dirty="0" smtClean="0"/>
              <a:t>pollutants </a:t>
            </a:r>
            <a:r>
              <a:rPr lang="en-US" sz="4000" dirty="0" smtClean="0"/>
              <a:t>like organotin compounds, flame retardants (e.g. PBDE), and dioxins have been reported to interfere with retinoid </a:t>
            </a:r>
            <a:r>
              <a:rPr lang="en-US" sz="4000" dirty="0" err="1" smtClean="0"/>
              <a:t>signalling</a:t>
            </a:r>
            <a:r>
              <a:rPr lang="en-US" sz="4000" dirty="0" smtClean="0"/>
              <a:t> (review in preparation</a:t>
            </a:r>
            <a:r>
              <a:rPr lang="de-DE" sz="4000" dirty="0" smtClean="0"/>
              <a:t>).</a:t>
            </a:r>
            <a:endParaRPr lang="en-US" sz="4000" dirty="0"/>
          </a:p>
        </p:txBody>
      </p:sp>
      <p:sp>
        <p:nvSpPr>
          <p:cNvPr id="127" name="RA biomarkers"/>
          <p:cNvSpPr txBox="1"/>
          <p:nvPr/>
        </p:nvSpPr>
        <p:spPr>
          <a:xfrm>
            <a:off x="29879495" y="19633580"/>
            <a:ext cx="20609196" cy="8972669"/>
          </a:xfrm>
          <a:prstGeom prst="roundRect">
            <a:avLst>
              <a:gd name="adj" fmla="val 3465"/>
            </a:avLst>
          </a:prstGeom>
          <a:ln w="76200">
            <a:solidFill>
              <a:srgbClr val="00A4A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 smtClean="0"/>
              <a:t>Physiological</a:t>
            </a:r>
            <a:r>
              <a:rPr lang="en-US" sz="5400" dirty="0" smtClean="0"/>
              <a:t> serum levels of RA in pregnant women: </a:t>
            </a:r>
            <a:r>
              <a:rPr lang="en-US" sz="5400" b="1" dirty="0" smtClean="0"/>
              <a:t>≈ 8 </a:t>
            </a:r>
            <a:r>
              <a:rPr lang="en-US" sz="5400" b="1" dirty="0" err="1" smtClean="0"/>
              <a:t>nM</a:t>
            </a:r>
            <a:endParaRPr lang="en-US" sz="5400" b="1" dirty="0" smtClean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 smtClean="0"/>
              <a:t>Therapeutic</a:t>
            </a:r>
            <a:r>
              <a:rPr lang="en-US" sz="5400" dirty="0" smtClean="0"/>
              <a:t> RA serum levels: </a:t>
            </a:r>
            <a:r>
              <a:rPr lang="en-US" sz="5400" b="1" dirty="0" smtClean="0"/>
              <a:t>up to 1 µM </a:t>
            </a:r>
            <a:br>
              <a:rPr lang="en-US" sz="5400" b="1" dirty="0" smtClean="0"/>
            </a:br>
            <a:r>
              <a:rPr lang="en-US" sz="5400" dirty="0" smtClean="0"/>
              <a:t>(treatment for acne or cancer)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>
              <a:spcAft>
                <a:spcPts val="600"/>
              </a:spcAft>
            </a:pPr>
            <a:r>
              <a:rPr lang="en-US" sz="5400" b="1" dirty="0" smtClean="0"/>
              <a:t>Biomarkers altered upon 18 d  retinoic acid (RA) exposure (DIV22):</a:t>
            </a:r>
            <a:br>
              <a:rPr lang="en-US" sz="5400" b="1" dirty="0" smtClean="0"/>
            </a:br>
            <a:r>
              <a:rPr lang="en-US" sz="4000" dirty="0" smtClean="0"/>
              <a:t>(preliminary results)</a:t>
            </a:r>
            <a:endParaRPr lang="en-US" sz="4000" b="1" dirty="0" smtClean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RA exposure does not alter the baseline population of neural stem cells beyond unexposed levels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RA dose-dependently </a:t>
            </a:r>
            <a:r>
              <a:rPr lang="en-US" sz="4000" b="1" dirty="0" smtClean="0"/>
              <a:t>decrease neural maturation </a:t>
            </a:r>
            <a:r>
              <a:rPr lang="en-US" sz="4000" dirty="0" smtClean="0"/>
              <a:t>(MAP2), particularly into the dopaminergic lineage (TH) within the therapeutic range of retinoic acid, while inducing these processes at physiological levels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High concentrations (1 µM) of RA abolish differentiation into </a:t>
            </a:r>
            <a:r>
              <a:rPr lang="en-US" sz="4000" dirty="0" err="1" smtClean="0"/>
              <a:t>astroglial</a:t>
            </a:r>
            <a:r>
              <a:rPr lang="en-US" sz="4000" dirty="0" smtClean="0"/>
              <a:t> cells (GFAP)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9753179" y="18195711"/>
            <a:ext cx="22739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cap="small" dirty="0" smtClean="0">
                <a:solidFill>
                  <a:srgbClr val="00A4A8"/>
                </a:solidFill>
              </a:rPr>
              <a:t>Network </a:t>
            </a:r>
            <a:r>
              <a:rPr lang="de-DE" sz="8000" b="1" cap="small" dirty="0" err="1" smtClean="0">
                <a:solidFill>
                  <a:srgbClr val="00A4A8"/>
                </a:solidFill>
              </a:rPr>
              <a:t>patterning</a:t>
            </a:r>
            <a:r>
              <a:rPr lang="de-DE" sz="8000" b="1" cap="small" dirty="0" smtClean="0">
                <a:solidFill>
                  <a:srgbClr val="00A4A8"/>
                </a:solidFill>
              </a:rPr>
              <a:t> </a:t>
            </a:r>
            <a:r>
              <a:rPr lang="de-DE" sz="8000" b="1" cap="small" dirty="0" err="1" smtClean="0">
                <a:solidFill>
                  <a:srgbClr val="00A4A8"/>
                </a:solidFill>
              </a:rPr>
              <a:t>decreased</a:t>
            </a:r>
            <a:r>
              <a:rPr lang="de-DE" sz="8000" b="1" cap="small" dirty="0" smtClean="0">
                <a:solidFill>
                  <a:srgbClr val="00A4A8"/>
                </a:solidFill>
              </a:rPr>
              <a:t> </a:t>
            </a:r>
            <a:r>
              <a:rPr lang="de-DE" sz="8000" b="1" cap="small" dirty="0" err="1" smtClean="0">
                <a:solidFill>
                  <a:srgbClr val="00A4A8"/>
                </a:solidFill>
              </a:rPr>
              <a:t>by</a:t>
            </a:r>
            <a:r>
              <a:rPr lang="de-DE" sz="8000" b="1" cap="small" dirty="0" smtClean="0">
                <a:solidFill>
                  <a:srgbClr val="00A4A8"/>
                </a:solidFill>
              </a:rPr>
              <a:t> RA</a:t>
            </a:r>
            <a:endParaRPr lang="en-US" sz="8000" b="1" cap="small" dirty="0">
              <a:solidFill>
                <a:srgbClr val="00A4A8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737155" y="7970039"/>
            <a:ext cx="11942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cap="small" dirty="0" smtClean="0">
                <a:solidFill>
                  <a:srgbClr val="00A4A8"/>
                </a:solidFill>
              </a:rPr>
              <a:t>Biomarker </a:t>
            </a:r>
            <a:r>
              <a:rPr lang="de-DE" sz="8000" b="1" cap="small" dirty="0" err="1" smtClean="0">
                <a:solidFill>
                  <a:srgbClr val="00A4A8"/>
                </a:solidFill>
              </a:rPr>
              <a:t>expression</a:t>
            </a:r>
            <a:r>
              <a:rPr lang="de-DE" sz="8000" b="1" cap="small" dirty="0" smtClean="0">
                <a:solidFill>
                  <a:srgbClr val="00A4A8"/>
                </a:solidFill>
              </a:rPr>
              <a:t> </a:t>
            </a:r>
            <a:r>
              <a:rPr lang="de-DE" sz="5400" cap="small" dirty="0" smtClean="0">
                <a:solidFill>
                  <a:srgbClr val="00A4A8"/>
                </a:solidFill>
              </a:rPr>
              <a:t>(DIV22)</a:t>
            </a:r>
            <a:br>
              <a:rPr lang="de-DE" sz="5400" cap="small" dirty="0" smtClean="0">
                <a:solidFill>
                  <a:srgbClr val="00A4A8"/>
                </a:solidFill>
              </a:rPr>
            </a:br>
            <a:r>
              <a:rPr lang="de-DE" sz="4000" b="1" dirty="0" smtClean="0"/>
              <a:t>RA </a:t>
            </a:r>
            <a:r>
              <a:rPr lang="de-DE" sz="4000" b="1" dirty="0" err="1" smtClean="0"/>
              <a:t>decreases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the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maturation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of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neurons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within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the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therapeutic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window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of</a:t>
            </a:r>
            <a:r>
              <a:rPr lang="de-DE" sz="4000" b="1" dirty="0" smtClean="0"/>
              <a:t> RA</a:t>
            </a:r>
            <a:r>
              <a:rPr lang="de-DE" sz="4000" dirty="0" smtClean="0"/>
              <a:t>.</a:t>
            </a:r>
            <a:endParaRPr lang="en-US" sz="4000" cap="small" dirty="0"/>
          </a:p>
        </p:txBody>
      </p:sp>
      <p:sp>
        <p:nvSpPr>
          <p:cNvPr id="119" name="Circular Arrow 118"/>
          <p:cNvSpPr>
            <a:spLocks noChangeAspect="1"/>
          </p:cNvSpPr>
          <p:nvPr/>
        </p:nvSpPr>
        <p:spPr>
          <a:xfrm rot="2575222">
            <a:off x="42185209" y="3499867"/>
            <a:ext cx="5022126" cy="5349923"/>
          </a:xfrm>
          <a:prstGeom prst="circularArrow">
            <a:avLst>
              <a:gd name="adj1" fmla="val 5637"/>
              <a:gd name="adj2" fmla="val 1722611"/>
              <a:gd name="adj3" fmla="val 20542289"/>
              <a:gd name="adj4" fmla="val 15229390"/>
              <a:gd name="adj5" fmla="val 11208"/>
            </a:avLst>
          </a:prstGeom>
          <a:solidFill>
            <a:srgbClr val="00CDD2"/>
          </a:solidFill>
          <a:ln>
            <a:solidFill>
              <a:srgbClr val="00A4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Conclusions - heading">
            <a:hlinkClick r:id="rId24" action="ppaction://hlinksldjump"/>
          </p:cNvPr>
          <p:cNvSpPr/>
          <p:nvPr/>
        </p:nvSpPr>
        <p:spPr>
          <a:xfrm>
            <a:off x="43228947" y="26124472"/>
            <a:ext cx="8587053" cy="2014597"/>
          </a:xfrm>
          <a:prstGeom prst="cloudCallout">
            <a:avLst>
              <a:gd name="adj1" fmla="val -19488"/>
              <a:gd name="adj2" fmla="val -100736"/>
            </a:avLst>
          </a:prstGeom>
          <a:solidFill>
            <a:srgbClr val="00CDD2"/>
          </a:solidFill>
          <a:ln>
            <a:solidFill>
              <a:srgbClr val="00A4A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8000" b="1" cap="small" dirty="0" err="1" smtClean="0">
                <a:solidFill>
                  <a:schemeClr val="bg1"/>
                </a:solidFill>
              </a:rPr>
              <a:t>Conclusions</a:t>
            </a:r>
            <a:endParaRPr lang="de-DE" sz="8000" b="1" cap="smal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23" grpId="0" animBg="1"/>
      <p:bldP spid="123" grpId="1" animBg="1"/>
      <p:bldP spid="128" grpId="0" animBg="1"/>
      <p:bldP spid="128" grpId="1" animBg="1"/>
      <p:bldP spid="126" grpId="0" animBg="1"/>
      <p:bldP spid="126" grpId="1" animBg="1"/>
      <p:bldP spid="127" grpId="0" animBg="1"/>
      <p:bldP spid="127" grpId="1" animBg="1"/>
      <p:bldP spid="129" grpId="0"/>
      <p:bldP spid="129" grpId="1"/>
      <p:bldP spid="133" grpId="0"/>
      <p:bldP spid="133" grpId="1"/>
      <p:bldP spid="119" grpId="0" animBg="1"/>
      <p:bldP spid="119" grpId="1" animBg="1"/>
      <p:bldP spid="134" grpId="0" animBg="1"/>
      <p:bldP spid="1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NT - field"/>
          <p:cNvSpPr>
            <a:spLocks/>
          </p:cNvSpPr>
          <p:nvPr/>
        </p:nvSpPr>
        <p:spPr>
          <a:xfrm>
            <a:off x="-812801" y="-585877"/>
            <a:ext cx="52628801" cy="30100677"/>
          </a:xfrm>
          <a:prstGeom prst="roundRect">
            <a:avLst>
              <a:gd name="adj" fmla="val 2836"/>
            </a:avLst>
          </a:prstGeom>
          <a:solidFill>
            <a:srgbClr val="81FDFF">
              <a:alpha val="20000"/>
            </a:srgbClr>
          </a:solidFill>
          <a:ln w="38100">
            <a:solidFill>
              <a:srgbClr val="00A4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4782"/>
          </a:p>
        </p:txBody>
      </p:sp>
      <p:pic>
        <p:nvPicPr>
          <p:cNvPr id="6" name="brain - im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t="7742" r="40178" b="74640"/>
          <a:stretch/>
        </p:blipFill>
        <p:spPr>
          <a:xfrm>
            <a:off x="46201776" y="1503772"/>
            <a:ext cx="4776872" cy="4417317"/>
          </a:xfrm>
          <a:prstGeom prst="rect">
            <a:avLst/>
          </a:prstGeom>
        </p:spPr>
      </p:pic>
      <p:sp>
        <p:nvSpPr>
          <p:cNvPr id="137" name="Action Button: Home 136">
            <a:hlinkClick r:id="" action="ppaction://hlinkshowjump?jump=firstslide" highlightClick="1"/>
          </p:cNvPr>
          <p:cNvSpPr/>
          <p:nvPr/>
        </p:nvSpPr>
        <p:spPr>
          <a:xfrm>
            <a:off x="48871818" y="-29453"/>
            <a:ext cx="2289528" cy="1754887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fs - DNT">
            <a:extLst>
              <a:ext uri="{FF2B5EF4-FFF2-40B4-BE49-F238E27FC236}">
                <a16:creationId xmlns:a16="http://schemas.microsoft.com/office/drawing/2014/main" id="{C9228595-5879-4910-9F91-11C17E290B92}"/>
              </a:ext>
            </a:extLst>
          </p:cNvPr>
          <p:cNvSpPr txBox="1">
            <a:spLocks noChangeAspect="1"/>
          </p:cNvSpPr>
          <p:nvPr/>
        </p:nvSpPr>
        <p:spPr>
          <a:xfrm>
            <a:off x="258346" y="26786681"/>
            <a:ext cx="28875236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5" b="1" dirty="0" smtClean="0">
                <a:latin typeface="+mj-lt"/>
              </a:rPr>
              <a:t>Anticipated publications</a:t>
            </a:r>
            <a:r>
              <a:rPr lang="en-US" sz="2845" dirty="0">
                <a:latin typeface="+mj-lt"/>
              </a:rPr>
              <a:t>:</a:t>
            </a:r>
          </a:p>
          <a:p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Ramwell</a:t>
            </a:r>
            <a:r>
              <a:rPr lang="en-US" sz="2845" dirty="0">
                <a:latin typeface="+mj-lt"/>
              </a:rPr>
              <a:t>, C, </a:t>
            </a:r>
            <a:r>
              <a:rPr lang="en-US" sz="2845" dirty="0" err="1">
                <a:latin typeface="+mj-lt"/>
              </a:rPr>
              <a:t>Hilscherova</a:t>
            </a:r>
            <a:r>
              <a:rPr lang="en-US" sz="2845" dirty="0">
                <a:latin typeface="+mj-lt"/>
              </a:rPr>
              <a:t>, K, Jacobs, MN: </a:t>
            </a:r>
            <a:r>
              <a:rPr lang="en-GB" sz="2845" b="1" dirty="0">
                <a:latin typeface="+mj-lt"/>
              </a:rPr>
              <a:t>Developing risk assessment approaches of unregulated Endocrine Active Substances in surface waters: retinoids as a European case  study</a:t>
            </a:r>
            <a:r>
              <a:rPr lang="en-US" sz="2845" dirty="0">
                <a:latin typeface="+mj-lt"/>
              </a:rPr>
              <a:t>. (under preparation, expected autumn 2020)</a:t>
            </a:r>
          </a:p>
          <a:p>
            <a:r>
              <a:rPr lang="en-US" sz="2845" u="sng" dirty="0">
                <a:latin typeface="+mj-lt"/>
              </a:rPr>
              <a:t>Kubickova, B</a:t>
            </a:r>
            <a:r>
              <a:rPr lang="en-US" sz="2845" dirty="0">
                <a:latin typeface="+mj-lt"/>
              </a:rPr>
              <a:t>, </a:t>
            </a:r>
            <a:r>
              <a:rPr lang="en-US" sz="2845" dirty="0" err="1">
                <a:latin typeface="+mj-lt"/>
              </a:rPr>
              <a:t>Martinkova</a:t>
            </a:r>
            <a:r>
              <a:rPr lang="en-US" sz="2845" dirty="0">
                <a:latin typeface="+mj-lt"/>
              </a:rPr>
              <a:t>, S, </a:t>
            </a:r>
            <a:r>
              <a:rPr lang="en-US" sz="2845" dirty="0" err="1">
                <a:latin typeface="+mj-lt"/>
              </a:rPr>
              <a:t>Bohaciakova</a:t>
            </a:r>
            <a:r>
              <a:rPr lang="en-US" sz="2845" dirty="0">
                <a:latin typeface="+mj-lt"/>
              </a:rPr>
              <a:t>, D, </a:t>
            </a:r>
            <a:r>
              <a:rPr lang="en-US" sz="2845" dirty="0" err="1">
                <a:latin typeface="+mj-lt"/>
              </a:rPr>
              <a:t>Hilscherova</a:t>
            </a:r>
            <a:r>
              <a:rPr lang="en-US" sz="2845" dirty="0">
                <a:latin typeface="+mj-lt"/>
              </a:rPr>
              <a:t>, K: </a:t>
            </a:r>
            <a:r>
              <a:rPr lang="en-US" sz="2845" b="1" dirty="0">
                <a:latin typeface="+mj-lt"/>
              </a:rPr>
              <a:t>Naturally occurring retinoids alter differentiation of human Neural Stem Cells in vitro</a:t>
            </a:r>
            <a:r>
              <a:rPr lang="en-GB" sz="2845" dirty="0">
                <a:latin typeface="+mj-lt"/>
              </a:rPr>
              <a:t>. (under preparation, expected summer 2020 )</a:t>
            </a:r>
            <a:endParaRPr lang="en-US" sz="2845" dirty="0">
              <a:latin typeface="+mj-lt"/>
            </a:endParaRPr>
          </a:p>
        </p:txBody>
      </p:sp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73359"/>
              </p:ext>
            </p:extLst>
          </p:nvPr>
        </p:nvGraphicFramePr>
        <p:xfrm>
          <a:off x="10261598" y="5207915"/>
          <a:ext cx="30480002" cy="210052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0480002">
                  <a:extLst>
                    <a:ext uri="{9D8B030D-6E8A-4147-A177-3AD203B41FA5}">
                      <a16:colId xmlns:a16="http://schemas.microsoft.com/office/drawing/2014/main" val="2349256391"/>
                    </a:ext>
                  </a:extLst>
                </a:gridCol>
              </a:tblGrid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A human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health-relevant developmental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 neurotoxicity </a:t>
                      </a:r>
                      <a:r>
                        <a:rPr lang="en-US" sz="6000" b="1" i="1" baseline="0" noProof="0" dirty="0" smtClean="0">
                          <a:solidFill>
                            <a:schemeClr val="tx1"/>
                          </a:solidFill>
                        </a:rPr>
                        <a:t>in vitro 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, in line with the requirements of international consortia (e.g. JRC, ECVAM) was 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successfully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adopted and implemented</a:t>
                      </a:r>
                      <a:endParaRPr lang="en-US" sz="6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561062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The model shows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dose-dependent response to model retinoid compounds </a:t>
                      </a:r>
                      <a:b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(all-</a:t>
                      </a:r>
                      <a:r>
                        <a:rPr lang="en-US" sz="6000" i="1" baseline="0" noProof="0" dirty="0" smtClean="0">
                          <a:solidFill>
                            <a:schemeClr val="tx1"/>
                          </a:solidFill>
                        </a:rPr>
                        <a:t>trans</a:t>
                      </a:r>
                      <a:r>
                        <a:rPr lang="en-US" sz="6000" i="0" baseline="0" noProof="0" dirty="0" smtClean="0">
                          <a:solidFill>
                            <a:schemeClr val="tx1"/>
                          </a:solidFill>
                        </a:rPr>
                        <a:t> retinoic acid); supporting the </a:t>
                      </a:r>
                      <a:r>
                        <a:rPr lang="en-US" sz="6000" b="1" i="0" baseline="0" noProof="0" dirty="0" smtClean="0">
                          <a:solidFill>
                            <a:schemeClr val="tx1"/>
                          </a:solidFill>
                        </a:rPr>
                        <a:t>validity</a:t>
                      </a:r>
                      <a:r>
                        <a:rPr lang="en-US" sz="6000" i="0" baseline="0" noProof="0" dirty="0" smtClean="0">
                          <a:solidFill>
                            <a:schemeClr val="tx1"/>
                          </a:solidFill>
                        </a:rPr>
                        <a:t> of the results</a:t>
                      </a:r>
                      <a:endParaRPr lang="en-US" sz="6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1036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Retinoid exposure affects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mainly 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neural maturation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(MAP2 and TH biomarkers) </a:t>
                      </a:r>
                      <a:b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network patterning.</a:t>
                      </a:r>
                      <a:endParaRPr lang="en-US" sz="6000" b="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8583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While </a:t>
                      </a:r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physiological</a:t>
                      </a:r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 concentrations </a:t>
                      </a:r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stimulate the functional differentiation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beyond levels induced by growth factors, 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therapeutic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elevated retinoid levels pronouncedly 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decrease or even abolish these processes</a:t>
                      </a:r>
                      <a:endParaRPr lang="en-US" sz="6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040634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noProof="0" dirty="0" smtClean="0"/>
                        <a:t>Implications of retinoid </a:t>
                      </a:r>
                      <a:r>
                        <a:rPr lang="en-US" sz="6000" noProof="0" dirty="0" err="1" smtClean="0"/>
                        <a:t>signalling</a:t>
                      </a:r>
                      <a:r>
                        <a:rPr lang="en-US" sz="6000" noProof="0" dirty="0" smtClean="0"/>
                        <a:t> interference should be regarded beyond development and include </a:t>
                      </a:r>
                      <a:r>
                        <a:rPr lang="en-US" sz="6000" b="1" noProof="0" dirty="0" smtClean="0"/>
                        <a:t>neurological</a:t>
                      </a:r>
                      <a:r>
                        <a:rPr lang="en-US" sz="6000" b="1" baseline="0" noProof="0" dirty="0" smtClean="0"/>
                        <a:t> disease</a:t>
                      </a:r>
                      <a:r>
                        <a:rPr lang="en-US" sz="6000" baseline="0" noProof="0" dirty="0" smtClean="0"/>
                        <a:t> like dementia</a:t>
                      </a:r>
                      <a:endParaRPr lang="en-US" sz="6000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9721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Mixtures</a:t>
                      </a:r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6000" noProof="0" dirty="0" err="1" smtClean="0">
                          <a:solidFill>
                            <a:schemeClr val="tx1"/>
                          </a:solidFill>
                        </a:rPr>
                        <a:t>retinoids</a:t>
                      </a:r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 together with other cyanobacterial metabolites, but </a:t>
                      </a:r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also co-occurring anthropogenic pollutants and naturally occurring compounds need to be assessed</a:t>
                      </a:r>
                      <a:endParaRPr lang="en-US" sz="6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153786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Retinoid </a:t>
                      </a:r>
                      <a:r>
                        <a:rPr lang="en-US" sz="6000" b="1" noProof="0" dirty="0" err="1" smtClean="0">
                          <a:solidFill>
                            <a:schemeClr val="tx1"/>
                          </a:solidFill>
                        </a:rPr>
                        <a:t>signalling</a:t>
                      </a:r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 is a candidate</a:t>
                      </a:r>
                      <a:r>
                        <a:rPr lang="en-US" sz="6000" b="1" baseline="0" noProof="0" dirty="0" smtClean="0">
                          <a:solidFill>
                            <a:schemeClr val="tx1"/>
                          </a:solidFill>
                        </a:rPr>
                        <a:t> pathway for endocrine disruption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currently under evaluation by the OECD</a:t>
                      </a:r>
                      <a:endParaRPr lang="en-US" sz="6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8090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6000" b="1" noProof="0" dirty="0" smtClean="0">
                          <a:solidFill>
                            <a:schemeClr val="tx1"/>
                          </a:solidFill>
                        </a:rPr>
                        <a:t>Water legislation </a:t>
                      </a:r>
                      <a:r>
                        <a:rPr lang="en-US" sz="6000" noProof="0" dirty="0" smtClean="0">
                          <a:solidFill>
                            <a:schemeClr val="tx1"/>
                          </a:solidFill>
                        </a:rPr>
                        <a:t>should include point-of extraction</a:t>
                      </a:r>
                      <a:r>
                        <a:rPr lang="en-US" sz="6000" baseline="0" noProof="0" dirty="0" smtClean="0">
                          <a:solidFill>
                            <a:schemeClr val="tx1"/>
                          </a:solidFill>
                        </a:rPr>
                        <a:t> effect-based criteria also for endpoints of endocrine activity.</a:t>
                      </a:r>
                      <a:endParaRPr lang="en-US" sz="6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819387"/>
                  </a:ext>
                </a:extLst>
              </a:tr>
            </a:tbl>
          </a:graphicData>
        </a:graphic>
      </p:graphicFrame>
      <p:sp>
        <p:nvSpPr>
          <p:cNvPr id="138" name="Conclusions - heading">
            <a:hlinkClick r:id="rId2" action="ppaction://hlinksldjump"/>
          </p:cNvPr>
          <p:cNvSpPr/>
          <p:nvPr/>
        </p:nvSpPr>
        <p:spPr>
          <a:xfrm>
            <a:off x="40741601" y="25459711"/>
            <a:ext cx="11480922" cy="1827193"/>
          </a:xfrm>
          <a:prstGeom prst="cloudCallout">
            <a:avLst>
              <a:gd name="adj1" fmla="val -19488"/>
              <a:gd name="adj2" fmla="val -100736"/>
            </a:avLst>
          </a:prstGeom>
          <a:solidFill>
            <a:srgbClr val="00CDD2"/>
          </a:solidFill>
          <a:ln>
            <a:solidFill>
              <a:srgbClr val="00A4A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7200" b="1" cap="small" dirty="0" smtClean="0">
                <a:solidFill>
                  <a:schemeClr val="bg1"/>
                </a:solidFill>
              </a:rPr>
              <a:t>Back </a:t>
            </a:r>
            <a:r>
              <a:rPr lang="de-DE" sz="7200" b="1" cap="small" dirty="0" err="1" smtClean="0">
                <a:solidFill>
                  <a:schemeClr val="bg1"/>
                </a:solidFill>
              </a:rPr>
              <a:t>to</a:t>
            </a:r>
            <a:r>
              <a:rPr lang="de-DE" sz="7200" b="1" cap="small" dirty="0" smtClean="0">
                <a:solidFill>
                  <a:schemeClr val="bg1"/>
                </a:solidFill>
              </a:rPr>
              <a:t> </a:t>
            </a:r>
            <a:r>
              <a:rPr lang="de-DE" sz="7200" b="1" cap="small" dirty="0" err="1" smtClean="0">
                <a:solidFill>
                  <a:schemeClr val="bg1"/>
                </a:solidFill>
              </a:rPr>
              <a:t>Results</a:t>
            </a:r>
            <a:endParaRPr lang="de-DE" sz="7200" b="1" cap="small" dirty="0" smtClean="0">
              <a:solidFill>
                <a:schemeClr val="bg1"/>
              </a:solidFill>
            </a:endParaRPr>
          </a:p>
        </p:txBody>
      </p:sp>
      <p:sp>
        <p:nvSpPr>
          <p:cNvPr id="139" name="DNT - heading"/>
          <p:cNvSpPr/>
          <p:nvPr/>
        </p:nvSpPr>
        <p:spPr>
          <a:xfrm>
            <a:off x="3452302" y="-152451"/>
            <a:ext cx="44411966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cap="small" dirty="0" smtClean="0">
                <a:solidFill>
                  <a:srgbClr val="00A4A8"/>
                </a:solidFill>
              </a:rPr>
              <a:t>(Developmental) Neurotoxicity, retinoid </a:t>
            </a:r>
            <a:r>
              <a:rPr lang="en-US" sz="11500" b="1" cap="small" dirty="0" err="1" smtClean="0">
                <a:solidFill>
                  <a:srgbClr val="00A4A8"/>
                </a:solidFill>
              </a:rPr>
              <a:t>signalling</a:t>
            </a:r>
            <a:r>
              <a:rPr lang="en-US" sz="11500" b="1" cap="small" dirty="0" smtClean="0">
                <a:solidFill>
                  <a:srgbClr val="00A4A8"/>
                </a:solidFill>
              </a:rPr>
              <a:t>, &amp; endocrine disruption</a:t>
            </a:r>
            <a:br>
              <a:rPr lang="en-US" sz="11500" b="1" cap="small" dirty="0" smtClean="0">
                <a:solidFill>
                  <a:srgbClr val="00A4A8"/>
                </a:solidFill>
              </a:rPr>
            </a:br>
            <a:r>
              <a:rPr lang="en-US" sz="11500" cap="small" dirty="0" smtClean="0">
                <a:solidFill>
                  <a:srgbClr val="00A4A8"/>
                </a:solidFill>
              </a:rPr>
              <a:t>(in progress)</a:t>
            </a:r>
            <a:endParaRPr lang="en-US" sz="11500" b="1" cap="small" dirty="0">
              <a:solidFill>
                <a:srgbClr val="00A4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clusions - field"/>
          <p:cNvSpPr>
            <a:spLocks/>
          </p:cNvSpPr>
          <p:nvPr/>
        </p:nvSpPr>
        <p:spPr>
          <a:xfrm>
            <a:off x="-660400" y="-660400"/>
            <a:ext cx="52425600" cy="30073600"/>
          </a:xfrm>
          <a:prstGeom prst="roundRect">
            <a:avLst>
              <a:gd name="adj" fmla="val 2836"/>
            </a:avLst>
          </a:prstGeom>
          <a:solidFill>
            <a:schemeClr val="accent6">
              <a:lumMod val="60000"/>
              <a:lumOff val="40000"/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0629" tIns="80314" rIns="160629" bIns="803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4782"/>
          </a:p>
        </p:txBody>
      </p:sp>
      <p:sp>
        <p:nvSpPr>
          <p:cNvPr id="3" name="Conclusions - heading"/>
          <p:cNvSpPr/>
          <p:nvPr/>
        </p:nvSpPr>
        <p:spPr>
          <a:xfrm>
            <a:off x="622701" y="834626"/>
            <a:ext cx="3248893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500" b="1" cap="small" dirty="0" err="1" smtClean="0">
                <a:solidFill>
                  <a:schemeClr val="accent6"/>
                </a:solidFill>
              </a:rPr>
              <a:t>Conclusions</a:t>
            </a:r>
            <a:endParaRPr lang="de-DE" sz="11500" b="1" cap="small" dirty="0">
              <a:solidFill>
                <a:schemeClr val="accent6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8168437" y="-29453"/>
            <a:ext cx="2992909" cy="2813739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06748"/>
              </p:ext>
            </p:extLst>
          </p:nvPr>
        </p:nvGraphicFramePr>
        <p:xfrm>
          <a:off x="5718627" y="3374971"/>
          <a:ext cx="41481830" cy="21858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714515">
                  <a:extLst>
                    <a:ext uri="{9D8B030D-6E8A-4147-A177-3AD203B41FA5}">
                      <a16:colId xmlns:a16="http://schemas.microsoft.com/office/drawing/2014/main" val="3200846909"/>
                    </a:ext>
                  </a:extLst>
                </a:gridCol>
                <a:gridCol w="12714515">
                  <a:extLst>
                    <a:ext uri="{9D8B030D-6E8A-4147-A177-3AD203B41FA5}">
                      <a16:colId xmlns:a16="http://schemas.microsoft.com/office/drawing/2014/main" val="2600448275"/>
                    </a:ext>
                  </a:extLst>
                </a:gridCol>
                <a:gridCol w="16052800">
                  <a:extLst>
                    <a:ext uri="{9D8B030D-6E8A-4147-A177-3AD203B41FA5}">
                      <a16:colId xmlns:a16="http://schemas.microsoft.com/office/drawing/2014/main" val="2349256391"/>
                    </a:ext>
                  </a:extLst>
                </a:gridCol>
              </a:tblGrid>
              <a:tr h="2758015">
                <a:tc>
                  <a:txBody>
                    <a:bodyPr/>
                    <a:lstStyle/>
                    <a:p>
                      <a:pPr algn="ctr"/>
                      <a:r>
                        <a:rPr lang="en-US" sz="8000" cap="small" noProof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Inhalation toxicity</a:t>
                      </a:r>
                      <a:br>
                        <a:rPr lang="en-US" sz="8000" cap="small" noProof="0" dirty="0" smtClean="0">
                          <a:solidFill>
                            <a:schemeClr val="accent6"/>
                          </a:solidFill>
                          <a:latin typeface="+mn-lt"/>
                        </a:rPr>
                      </a:br>
                      <a:r>
                        <a:rPr lang="en-US" sz="8000" b="0" cap="small" noProof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(completed)</a:t>
                      </a:r>
                      <a:endParaRPr lang="en-US" sz="8000" b="0" cap="small" noProof="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Gastrointestinal </a:t>
                      </a:r>
                      <a:r>
                        <a:rPr lang="de-DE" sz="800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and</a:t>
                      </a:r>
                      <a: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immune </a:t>
                      </a:r>
                      <a:r>
                        <a:rPr lang="de-DE" sz="800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toxicity</a:t>
                      </a:r>
                      <a: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/>
                      </a:r>
                      <a:b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</a:br>
                      <a:r>
                        <a:rPr lang="de-DE" sz="8000" b="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</a:t>
                      </a:r>
                      <a:r>
                        <a:rPr lang="de-DE" sz="8000" b="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completed</a:t>
                      </a:r>
                      <a:r>
                        <a:rPr lang="de-DE" sz="8000" b="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)</a:t>
                      </a:r>
                      <a:endParaRPr lang="en-US" sz="8000" b="0" cap="small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</a:t>
                      </a:r>
                      <a:r>
                        <a:rPr lang="de-DE" sz="800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developmental</a:t>
                      </a:r>
                      <a: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) </a:t>
                      </a:r>
                      <a:r>
                        <a:rPr lang="de-DE" sz="800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neurotoxicity</a:t>
                      </a:r>
                      <a:r>
                        <a:rPr lang="de-DE" sz="8000" cap="small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&amp;</a:t>
                      </a:r>
                      <a: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</a:t>
                      </a:r>
                      <a:r>
                        <a:rPr lang="de-DE" sz="800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retinoid</a:t>
                      </a:r>
                      <a:r>
                        <a:rPr lang="de-DE" sz="800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</a:t>
                      </a:r>
                      <a:r>
                        <a:rPr lang="de-DE" sz="800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signalling</a:t>
                      </a:r>
                      <a:endParaRPr lang="de-DE" sz="8000" cap="small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de-DE" sz="8000" b="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(in </a:t>
                      </a:r>
                      <a:r>
                        <a:rPr lang="de-DE" sz="8000" b="0" cap="small" dirty="0" err="1" smtClean="0">
                          <a:solidFill>
                            <a:schemeClr val="accent6"/>
                          </a:solidFill>
                          <a:latin typeface="+mn-lt"/>
                        </a:rPr>
                        <a:t>progress</a:t>
                      </a:r>
                      <a:r>
                        <a:rPr lang="de-DE" sz="8000" b="0" cap="small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)</a:t>
                      </a:r>
                      <a:endParaRPr lang="en-US" sz="8000" b="0" cap="small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922657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There is a 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human health hazard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of cyanobacterial/toxin inhalation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40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information available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on distinct gastro-intestinal effects is limited and needs further investigation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A human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health-relevant developmental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 neurotoxicity in vitro model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, in line with the requirements of international consortia (e.g. JRC, ECVAM) was 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successfully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implemented and is being validated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561062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The respiratory tract is a potential 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 of CYN toxicity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400" dirty="0" smtClean="0">
                          <a:solidFill>
                            <a:schemeClr val="tx1"/>
                          </a:solidFill>
                        </a:rPr>
                        <a:t>CYN 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4400" dirty="0" smtClean="0">
                          <a:solidFill>
                            <a:schemeClr val="tx1"/>
                          </a:solidFill>
                        </a:rPr>
                        <a:t> MCLR 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should be re-assessed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regarding their </a:t>
                      </a:r>
                      <a:r>
                        <a:rPr lang="en-US" sz="4400" b="1" baseline="0" noProof="0" dirty="0" err="1" smtClean="0">
                          <a:solidFill>
                            <a:schemeClr val="tx1"/>
                          </a:solidFill>
                        </a:rPr>
                        <a:t>enterotoxicity</a:t>
                      </a:r>
                      <a:endParaRPr lang="en-US" sz="4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Retinoid exposure affects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mainly 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neural maturation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(MAP2 and TH biomarkers) and 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network patterning.</a:t>
                      </a:r>
                      <a:endParaRPr lang="en-US" sz="4400" b="0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1036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Extended </a:t>
                      </a:r>
                      <a:r>
                        <a:rPr lang="en-US" sz="4400" i="1" baseline="0" noProof="0" dirty="0" smtClean="0">
                          <a:solidFill>
                            <a:schemeClr val="tx1"/>
                          </a:solidFill>
                        </a:rPr>
                        <a:t>in vitro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CYN-exposure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, unlike MCLR-exposure, </a:t>
                      </a:r>
                      <a:r>
                        <a:rPr lang="en-US" sz="4400" i="0" baseline="0" noProof="0" dirty="0" smtClean="0">
                          <a:solidFill>
                            <a:schemeClr val="tx1"/>
                          </a:solidFill>
                        </a:rPr>
                        <a:t>alters intercellular </a:t>
                      </a:r>
                      <a:r>
                        <a:rPr lang="en-US" sz="4400" i="0" baseline="0" noProof="0" dirty="0" err="1" smtClean="0">
                          <a:solidFill>
                            <a:schemeClr val="tx1"/>
                          </a:solidFill>
                        </a:rPr>
                        <a:t>signalling</a:t>
                      </a:r>
                      <a:r>
                        <a:rPr lang="en-US" sz="4400" i="0" baseline="0" noProof="0" dirty="0" smtClean="0">
                          <a:solidFill>
                            <a:schemeClr val="tx1"/>
                          </a:solidFill>
                        </a:rPr>
                        <a:t> via MAP kinases, particularly indicates </a:t>
                      </a:r>
                      <a:r>
                        <a:rPr lang="en-US" sz="4400" b="1" i="0" baseline="0" noProof="0" dirty="0" smtClean="0">
                          <a:solidFill>
                            <a:schemeClr val="tx1"/>
                          </a:solidFill>
                        </a:rPr>
                        <a:t>inflammatory processes </a:t>
                      </a:r>
                      <a:r>
                        <a:rPr lang="en-US" sz="4400" i="0" baseline="0" noProof="0" dirty="0" smtClean="0">
                          <a:solidFill>
                            <a:schemeClr val="tx1"/>
                          </a:solidFill>
                        </a:rPr>
                        <a:t>(p38 phosphorylation after ≥ 24 h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Data from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advanced </a:t>
                      </a:r>
                      <a:r>
                        <a:rPr lang="en-US" sz="4400" b="1" i="1" dirty="0" smtClean="0">
                          <a:solidFill>
                            <a:schemeClr val="tx1"/>
                          </a:solidFill>
                        </a:rPr>
                        <a:t>in vitro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models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needed for accurate 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hazard characterization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While 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physiological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 concentrations 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stimulate the functional differentiation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beyond levels induced by growth factors, 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therapeutic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elevated retinoid levels pronouncedly 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decrease or even abolish these processes</a:t>
                      </a:r>
                      <a:endParaRPr lang="en-US" sz="4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8583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Exposure to 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CYN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not to MCLR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, impairs the barrier function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of airway epithelia </a:t>
                      </a:r>
                      <a:r>
                        <a:rPr lang="en-US" sz="4400" i="1" baseline="0" noProof="0" dirty="0" smtClean="0">
                          <a:solidFill>
                            <a:schemeClr val="tx1"/>
                          </a:solidFill>
                        </a:rPr>
                        <a:t>in vitro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Toxicity assessment of novel toxins &amp; metabolites needed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/>
                        <a:t>Implications of retinoid </a:t>
                      </a:r>
                      <a:r>
                        <a:rPr lang="en-US" sz="4400" noProof="0" dirty="0" err="1" smtClean="0"/>
                        <a:t>signalling</a:t>
                      </a:r>
                      <a:r>
                        <a:rPr lang="en-US" sz="4400" noProof="0" dirty="0" smtClean="0"/>
                        <a:t> interference should be regarded beyond development and include </a:t>
                      </a:r>
                      <a:r>
                        <a:rPr lang="en-US" sz="4400" b="1" noProof="0" dirty="0" smtClean="0"/>
                        <a:t>neurological</a:t>
                      </a:r>
                      <a:r>
                        <a:rPr lang="en-US" sz="4400" b="1" baseline="0" noProof="0" dirty="0" smtClean="0"/>
                        <a:t> disease</a:t>
                      </a:r>
                      <a:r>
                        <a:rPr lang="en-US" sz="4400" baseline="0" noProof="0" dirty="0" smtClean="0"/>
                        <a:t> like dementia</a:t>
                      </a:r>
                      <a:endParaRPr lang="en-US" sz="4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040634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Toxic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effects were investigated at environmentally relevant concentrations (≤ 1 µM)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Characterization of (non-)toxic bloom metabolome to characterize hazards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</a:rPr>
                        <a:t> of co-exposure</a:t>
                      </a:r>
                      <a:endParaRPr lang="en-US" sz="4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Mixtures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4400" noProof="0" dirty="0" err="1" smtClean="0">
                          <a:solidFill>
                            <a:schemeClr val="tx1"/>
                          </a:solidFill>
                        </a:rPr>
                        <a:t>retinoids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 together with other cyanobacterial metabolites, but </a:t>
                      </a:r>
                      <a:r>
                        <a:rPr lang="en-US" sz="4400" b="0" noProof="0" dirty="0" smtClean="0">
                          <a:solidFill>
                            <a:schemeClr val="tx1"/>
                          </a:solidFill>
                        </a:rPr>
                        <a:t>also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 co-occurring anthropogenic pollutants and naturally occurring compounds need to be assessed</a:t>
                      </a:r>
                      <a:endParaRPr lang="en-US" sz="4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9721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Safe drinking Water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: Low toxin concentrations need to be toxicologically covered </a:t>
                      </a:r>
                    </a:p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Retinoid </a:t>
                      </a:r>
                      <a:r>
                        <a:rPr lang="en-US" sz="4400" b="1" noProof="0" dirty="0" err="1" smtClean="0">
                          <a:solidFill>
                            <a:schemeClr val="tx1"/>
                          </a:solidFill>
                        </a:rPr>
                        <a:t>signalling</a:t>
                      </a:r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 is a candidate</a:t>
                      </a:r>
                      <a:r>
                        <a:rPr lang="en-US" sz="4400" b="1" baseline="0" noProof="0" dirty="0" smtClean="0">
                          <a:solidFill>
                            <a:schemeClr val="tx1"/>
                          </a:solidFill>
                        </a:rPr>
                        <a:t> pathway for endocrine disruption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currently under evaluation by the OECD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153786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noProof="0" dirty="0" smtClean="0">
                          <a:solidFill>
                            <a:schemeClr val="tx1"/>
                          </a:solidFill>
                        </a:rPr>
                        <a:t>Water legislation </a:t>
                      </a:r>
                      <a:r>
                        <a:rPr lang="en-US" sz="4400" noProof="0" dirty="0" smtClean="0">
                          <a:solidFill>
                            <a:schemeClr val="tx1"/>
                          </a:solidFill>
                        </a:rPr>
                        <a:t>should include point-of extraction</a:t>
                      </a:r>
                      <a:r>
                        <a:rPr lang="en-US" sz="4400" baseline="0" noProof="0" dirty="0" smtClean="0">
                          <a:solidFill>
                            <a:schemeClr val="tx1"/>
                          </a:solidFill>
                        </a:rPr>
                        <a:t> effect-based criteria also for endpoints of endocrine activity.</a:t>
                      </a:r>
                      <a:endParaRPr lang="en-US" sz="4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98090"/>
                  </a:ext>
                </a:extLst>
              </a:tr>
            </a:tbl>
          </a:graphicData>
        </a:graphic>
      </p:graphicFrame>
      <p:sp>
        <p:nvSpPr>
          <p:cNvPr id="5" name="Rounded Rectangle 4">
            <a:hlinkClick r:id="" action="ppaction://noaction">
              <a:snd r:embed="rId2" name="applause.wav"/>
            </a:hlinkClick>
          </p:cNvPr>
          <p:cNvSpPr/>
          <p:nvPr/>
        </p:nvSpPr>
        <p:spPr>
          <a:xfrm>
            <a:off x="622701" y="23992114"/>
            <a:ext cx="16967200" cy="39530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cap="small" dirty="0" smtClean="0"/>
              <a:t>Thesis expected autumn 2020</a:t>
            </a:r>
            <a:endParaRPr lang="en-US" sz="8000" b="1" cap="small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5718627" y="3374971"/>
            <a:ext cx="12620173" cy="4143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8389600" y="3374971"/>
            <a:ext cx="12620173" cy="4143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1078713" y="3374971"/>
            <a:ext cx="16121744" cy="4143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UN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BF171DB7B79D43A6EDFCFF6A4A58A4" ma:contentTypeVersion="4" ma:contentTypeDescription="Ein neues Dokument erstellen." ma:contentTypeScope="" ma:versionID="597144859f540ba1b4b3681017a65f6b">
  <xsd:schema xmlns:xsd="http://www.w3.org/2001/XMLSchema" xmlns:xs="http://www.w3.org/2001/XMLSchema" xmlns:p="http://schemas.microsoft.com/office/2006/metadata/properties" xmlns:ns2="baf4cff2-3215-4acc-b639-0fc178ef94b7" xmlns:ns3="0f16c7bc-751b-460a-a88d-f59477d76b1e" targetNamespace="http://schemas.microsoft.com/office/2006/metadata/properties" ma:root="true" ma:fieldsID="351abd53f1eb129fe49b6ebc398035db" ns2:_="" ns3:_="">
    <xsd:import namespace="baf4cff2-3215-4acc-b639-0fc178ef94b7"/>
    <xsd:import namespace="0f16c7bc-751b-460a-a88d-f59477d76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4cff2-3215-4acc-b639-0fc178ef9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c7bc-751b-460a-a88d-f59477d76b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40C7C-E04E-4522-87B6-D29543929C10}">
  <ds:schemaRefs>
    <ds:schemaRef ds:uri="15434629-a2fb-4f07-89c9-0b12e6a3a10c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a0b1c59-c9cb-4fc3-957e-f8e10e8eb043"/>
  </ds:schemaRefs>
</ds:datastoreItem>
</file>

<file path=customXml/itemProps2.xml><?xml version="1.0" encoding="utf-8"?>
<ds:datastoreItem xmlns:ds="http://schemas.openxmlformats.org/officeDocument/2006/customXml" ds:itemID="{4E8BD0C0-3EE0-41B9-907A-0A128D589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3D4338-0975-47E5-B994-F1BDDB10F3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3668</Words>
  <Application>Microsoft Office PowerPoint</Application>
  <PresentationFormat>Custom</PresentationFormat>
  <Paragraphs>387</Paragraphs>
  <Slides>9</Slides>
  <Notes>0</Notes>
  <HiddenSlides>8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Arial</vt:lpstr>
      <vt:lpstr>Arial Narrow</vt:lpstr>
      <vt:lpstr>Calibri</vt:lpstr>
      <vt:lpstr>Calibri Light</vt:lpstr>
      <vt:lpstr>Franklin Gothic Medium Cond</vt:lpstr>
      <vt:lpstr>Muni Bold</vt:lpstr>
      <vt:lpstr>Motiv Office</vt:lpstr>
      <vt:lpstr>Prism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Barbara Kubíčková</dc:creator>
  <cp:lastModifiedBy>Barbara Kubíčková</cp:lastModifiedBy>
  <cp:revision>129</cp:revision>
  <dcterms:created xsi:type="dcterms:W3CDTF">2020-04-30T15:18:09Z</dcterms:created>
  <dcterms:modified xsi:type="dcterms:W3CDTF">2020-05-22T15:17:05Z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0x01010027BF171DB7B79D43A6EDFCFF6A4A58A4</vt:lpwstr>
  </property>
  <property fmtid="{D5CDD505-2E9C-101B-9397-08002B2CF9AE}" pid="3" name="_MarkAsFinal">
    <vt:bool>true</vt:bool>
  </property>
</Properties>
</file>