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87" r:id="rId3"/>
    <p:sldId id="294" r:id="rId4"/>
    <p:sldId id="290" r:id="rId5"/>
    <p:sldId id="293" r:id="rId6"/>
    <p:sldId id="291" r:id="rId7"/>
    <p:sldId id="285" r:id="rId8"/>
    <p:sldId id="295" r:id="rId9"/>
    <p:sldId id="286" r:id="rId10"/>
    <p:sldId id="292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53" y="75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Update/add/delete parts of the</a:t>
            </a:r>
            <a:r>
              <a:rPr lang="en-IE" baseline="0" dirty="0" smtClean="0"/>
              <a:t> copy right notice where appropriate.</a:t>
            </a:r>
          </a:p>
          <a:p>
            <a:r>
              <a:rPr lang="en-IE" baseline="0" dirty="0" smtClean="0"/>
              <a:t>More information: </a:t>
            </a:r>
            <a:r>
              <a:rPr lang="en-GB" dirty="0" smtClean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38200" y="468000"/>
            <a:ext cx="10515600" cy="600164"/>
          </a:xfrm>
          <a:prstGeom prst="rect">
            <a:avLst/>
          </a:prstGeom>
        </p:spPr>
        <p:txBody>
          <a:bodyPr vert="horz" wrap="square" lIns="91440" tIns="45720" rIns="91440" bIns="0" rtlCol="0" anchor="t" anchorCtr="0">
            <a:noAutofit/>
          </a:bodyPr>
          <a:lstStyle>
            <a:lvl1pPr>
              <a:lnSpc>
                <a:spcPct val="100000"/>
              </a:lnSpc>
              <a:defRPr sz="3600" b="1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852" y="6044693"/>
            <a:ext cx="1716200" cy="45171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</p:spPr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4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  <p:sldLayoutId id="2147483671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horizon-europe" TargetMode="External"/><Relationship Id="rId2" Type="http://schemas.openxmlformats.org/officeDocument/2006/relationships/hyperlink" Target="https://www.facebook.com/EUScienceInnov/" TargetMode="Externa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1.png"/><Relationship Id="rId5" Type="http://schemas.openxmlformats.org/officeDocument/2006/relationships/hyperlink" Target="https://erc.europa.eu/" TargetMode="External"/><Relationship Id="rId4" Type="http://schemas.openxmlformats.org/officeDocument/2006/relationships/hyperlink" Target="http://ec.europa.eu/research/eic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pso.europa.eu/job-opportunities/traineeships_en" TargetMode="External"/><Relationship Id="rId2" Type="http://schemas.openxmlformats.org/officeDocument/2006/relationships/hyperlink" Target="https://epso.europa.eu/job-opportunities_en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RECETOX summer school</a:t>
            </a:r>
            <a:br>
              <a:rPr lang="en-GB" dirty="0" smtClean="0"/>
            </a:br>
            <a:r>
              <a:rPr lang="en-GB" dirty="0" smtClean="0"/>
              <a:t>2021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Coffee Chat: Working </a:t>
            </a:r>
            <a:r>
              <a:rPr lang="en-IE" dirty="0"/>
              <a:t>in DG Research and Innovation in the European Commission – what does it </a:t>
            </a:r>
            <a:r>
              <a:rPr lang="en-IE" dirty="0" smtClean="0"/>
              <a:t>involve?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70067" y="5876495"/>
            <a:ext cx="8508965" cy="528998"/>
          </a:xfrm>
        </p:spPr>
        <p:txBody>
          <a:bodyPr/>
          <a:lstStyle/>
          <a:p>
            <a:r>
              <a:rPr lang="en-GB" sz="2000" dirty="0" smtClean="0"/>
              <a:t>Sofie Nørager, DG Research and Innovation,</a:t>
            </a:r>
            <a:br>
              <a:rPr lang="en-GB" sz="2000" dirty="0" smtClean="0"/>
            </a:br>
            <a:r>
              <a:rPr lang="en-GB" sz="2000" dirty="0" smtClean="0"/>
              <a:t> European Commission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838200" y="1968454"/>
            <a:ext cx="10515600" cy="3269549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b="0" i="1" dirty="0"/>
              <a:t>Commissioner</a:t>
            </a:r>
            <a:r>
              <a:rPr lang="en-GB" dirty="0"/>
              <a:t> </a:t>
            </a:r>
            <a:r>
              <a:rPr lang="en-GB" dirty="0" err="1"/>
              <a:t>Mariya</a:t>
            </a:r>
            <a:r>
              <a:rPr lang="en-GB" dirty="0"/>
              <a:t> Gabriel: </a:t>
            </a:r>
            <a:r>
              <a:rPr lang="en-GB" b="0" dirty="0">
                <a:solidFill>
                  <a:schemeClr val="accent2"/>
                </a:solidFill>
              </a:rPr>
              <a:t>@</a:t>
            </a:r>
            <a:r>
              <a:rPr lang="en-GB" b="0" dirty="0" err="1" smtClean="0">
                <a:solidFill>
                  <a:schemeClr val="accent2"/>
                </a:solidFill>
              </a:rPr>
              <a:t>GabrielMariya</a:t>
            </a:r>
            <a:endParaRPr lang="en-GB" b="0" dirty="0"/>
          </a:p>
          <a:p>
            <a:pPr>
              <a:spcAft>
                <a:spcPts val="1800"/>
              </a:spcAft>
            </a:pPr>
            <a:r>
              <a:rPr lang="en-GB" b="0" i="1" dirty="0"/>
              <a:t>Director-General</a:t>
            </a:r>
            <a:r>
              <a:rPr lang="en-GB" dirty="0"/>
              <a:t> Jean-Eric </a:t>
            </a:r>
            <a:r>
              <a:rPr lang="en-GB" dirty="0" err="1"/>
              <a:t>Paquet</a:t>
            </a:r>
            <a:r>
              <a:rPr lang="en-GB" dirty="0"/>
              <a:t>: </a:t>
            </a:r>
            <a:r>
              <a:rPr lang="en-GB" b="0" dirty="0" smtClean="0">
                <a:solidFill>
                  <a:schemeClr val="accent2"/>
                </a:solidFill>
              </a:rPr>
              <a:t>@</a:t>
            </a:r>
            <a:r>
              <a:rPr lang="en-GB" b="0" dirty="0" err="1" smtClean="0">
                <a:solidFill>
                  <a:schemeClr val="accent2"/>
                </a:solidFill>
              </a:rPr>
              <a:t>JEPaquetEU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dirty="0" smtClean="0"/>
              <a:t>DG </a:t>
            </a:r>
            <a:r>
              <a:rPr lang="en-GB" dirty="0"/>
              <a:t>Research and </a:t>
            </a:r>
            <a:r>
              <a:rPr lang="en-GB" dirty="0" smtClean="0"/>
              <a:t>Innovation</a:t>
            </a:r>
            <a:r>
              <a:rPr lang="en-GB" dirty="0" smtClean="0">
                <a:solidFill>
                  <a:schemeClr val="accent2"/>
                </a:solidFill>
              </a:rPr>
              <a:t>: </a:t>
            </a:r>
            <a:r>
              <a:rPr lang="en-GB" b="0" dirty="0" smtClean="0">
                <a:solidFill>
                  <a:schemeClr val="accent2"/>
                </a:solidFill>
              </a:rPr>
              <a:t>@</a:t>
            </a:r>
            <a:r>
              <a:rPr lang="en-GB" b="0" dirty="0" err="1" smtClean="0">
                <a:solidFill>
                  <a:schemeClr val="accent2"/>
                </a:solidFill>
              </a:rPr>
              <a:t>EUScienceInnov</a:t>
            </a:r>
            <a:r>
              <a:rPr lang="en-GB" b="0" dirty="0" smtClean="0">
                <a:solidFill>
                  <a:schemeClr val="accent2"/>
                </a:solidFill>
              </a:rPr>
              <a:t> @EU_H2020</a:t>
            </a:r>
            <a:r>
              <a:rPr lang="en-GB" dirty="0" smtClean="0">
                <a:solidFill>
                  <a:schemeClr val="accent2"/>
                </a:solidFill>
              </a:rPr>
              <a:t>  </a:t>
            </a:r>
            <a:r>
              <a:rPr lang="en-GB" b="0" dirty="0" smtClean="0">
                <a:solidFill>
                  <a:schemeClr val="accent3"/>
                </a:solidFill>
                <a:hlinkClick r:id="rId2"/>
              </a:rPr>
              <a:t>https</a:t>
            </a:r>
            <a:r>
              <a:rPr lang="en-GB" b="0" dirty="0">
                <a:solidFill>
                  <a:schemeClr val="accent3"/>
                </a:solidFill>
                <a:hlinkClick r:id="rId2"/>
              </a:rPr>
              <a:t>://www.facebook.com/EUScienceInnov/</a:t>
            </a:r>
            <a:r>
              <a:rPr lang="en-GB" b="0" dirty="0">
                <a:solidFill>
                  <a:schemeClr val="accent3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GB" dirty="0"/>
              <a:t>Horizon Magazine: </a:t>
            </a:r>
            <a:r>
              <a:rPr lang="en-GB" b="0" dirty="0">
                <a:solidFill>
                  <a:schemeClr val="accent2"/>
                </a:solidFill>
              </a:rPr>
              <a:t>@</a:t>
            </a:r>
            <a:r>
              <a:rPr lang="en-GB" b="0" dirty="0" err="1" smtClean="0">
                <a:solidFill>
                  <a:schemeClr val="accent2"/>
                </a:solidFill>
              </a:rPr>
              <a:t>HorizonMagEU</a:t>
            </a:r>
            <a:endParaRPr lang="en-GB" b="0" dirty="0" smtClean="0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  <a:defRPr/>
            </a:pPr>
            <a:r>
              <a:rPr lang="en-US" dirty="0"/>
              <a:t>Horizon Europe </a:t>
            </a:r>
            <a:r>
              <a:rPr lang="en-US" dirty="0" smtClean="0"/>
              <a:t>website: </a:t>
            </a:r>
            <a:r>
              <a:rPr lang="en-US" b="0" u="sng" dirty="0" smtClean="0">
                <a:hlinkClick r:id="rId3"/>
              </a:rPr>
              <a:t>http</a:t>
            </a:r>
            <a:r>
              <a:rPr lang="en-US" b="0" u="sng" dirty="0">
                <a:hlinkClick r:id="rId3"/>
              </a:rPr>
              <a:t>://ec.europa.eu/horizon-europe</a:t>
            </a:r>
            <a:endParaRPr lang="en-US" b="0" u="sng" dirty="0"/>
          </a:p>
          <a:p>
            <a:pPr>
              <a:spcAft>
                <a:spcPts val="600"/>
              </a:spcAft>
              <a:defRPr/>
            </a:pPr>
            <a:r>
              <a:rPr lang="en-GB" dirty="0"/>
              <a:t>European Innovation </a:t>
            </a:r>
            <a:r>
              <a:rPr lang="en-GB" dirty="0" smtClean="0"/>
              <a:t>Council: </a:t>
            </a:r>
            <a:r>
              <a:rPr lang="fr-BE" b="0" dirty="0" smtClean="0">
                <a:hlinkClick r:id="rId4"/>
              </a:rPr>
              <a:t>http</a:t>
            </a:r>
            <a:r>
              <a:rPr lang="fr-BE" b="0" dirty="0">
                <a:hlinkClick r:id="rId4"/>
              </a:rPr>
              <a:t>://</a:t>
            </a:r>
            <a:r>
              <a:rPr lang="fr-BE" b="0" dirty="0" smtClean="0">
                <a:hlinkClick r:id="rId4"/>
              </a:rPr>
              <a:t>ec.europa.eu/research/eic</a:t>
            </a:r>
            <a:endParaRPr lang="fr-BE" b="0" dirty="0" smtClean="0"/>
          </a:p>
          <a:p>
            <a:pPr>
              <a:spcAft>
                <a:spcPts val="600"/>
              </a:spcAft>
              <a:defRPr/>
            </a:pPr>
            <a:r>
              <a:rPr lang="en-GB" dirty="0"/>
              <a:t>European </a:t>
            </a:r>
            <a:r>
              <a:rPr lang="en-GB" dirty="0" smtClean="0"/>
              <a:t>Research </a:t>
            </a:r>
            <a:r>
              <a:rPr lang="en-GB" dirty="0"/>
              <a:t>Council: </a:t>
            </a:r>
            <a:r>
              <a:rPr lang="fr-BE" b="0" dirty="0">
                <a:hlinkClick r:id="rId5"/>
              </a:rPr>
              <a:t>https://erc.europa.eu</a:t>
            </a:r>
            <a:r>
              <a:rPr lang="fr-BE" b="0" dirty="0" smtClean="0">
                <a:hlinkClick r:id="rId5"/>
              </a:rPr>
              <a:t>/</a:t>
            </a:r>
            <a:r>
              <a:rPr lang="fr-BE" b="0" dirty="0" smtClean="0"/>
              <a:t> </a:t>
            </a:r>
            <a:endParaRPr lang="fr-BE" b="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482861"/>
            <a:ext cx="10515600" cy="473104"/>
          </a:xfrm>
          <a:prstGeom prst="rect">
            <a:avLst/>
          </a:prstGeom>
        </p:spPr>
        <p:txBody>
          <a:bodyPr vert="horz" lIns="91440" tIns="45720" rIns="9144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3600" kern="0" dirty="0"/>
              <a:t>Follow us and keep up to date via: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62185" y="1368000"/>
            <a:ext cx="2080274" cy="5329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lIns="108000" tIns="54000" rIns="108000" bIns="108000" rtlCol="0">
            <a:spAutoFit/>
          </a:bodyPr>
          <a:lstStyle/>
          <a:p>
            <a:pPr algn="ctr"/>
            <a:r>
              <a:rPr lang="de-DE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HorizonEU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23"/>
          <a:stretch/>
        </p:blipFill>
        <p:spPr>
          <a:xfrm>
            <a:off x="3506085" y="5238003"/>
            <a:ext cx="4555332" cy="161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8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 smtClean="0"/>
              <a:t>Unless otherwise noted the reuse of this presentation is </a:t>
            </a:r>
            <a:r>
              <a:rPr lang="en-US" sz="1050" dirty="0" err="1" smtClean="0"/>
              <a:t>authorised</a:t>
            </a:r>
            <a:r>
              <a:rPr lang="en-US" sz="1050" dirty="0" smtClean="0"/>
              <a:t> under the </a:t>
            </a:r>
            <a:r>
              <a:rPr lang="en-US" sz="1050" dirty="0" smtClean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</a:t>
            </a:r>
            <a:r>
              <a:rPr lang="en-US" sz="1050" dirty="0" smtClean="0"/>
              <a:t>right holders.</a:t>
            </a:r>
          </a:p>
          <a:p>
            <a:r>
              <a:rPr lang="en-US" sz="1050" dirty="0" smtClean="0"/>
              <a:t>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>
                <a:solidFill>
                  <a:schemeClr val="accent6"/>
                </a:solidFill>
              </a:rPr>
              <a:t>e</a:t>
            </a:r>
            <a:r>
              <a:rPr lang="en-US" sz="1050" dirty="0" smtClean="0">
                <a:solidFill>
                  <a:schemeClr val="accent6"/>
                </a:solidFill>
              </a:rPr>
              <a:t>lement concerned</a:t>
            </a:r>
            <a:r>
              <a:rPr lang="en-US" sz="1050" dirty="0" smtClean="0"/>
              <a:t>, source</a:t>
            </a:r>
            <a:r>
              <a:rPr lang="en-US" sz="1050" dirty="0" smtClean="0">
                <a:solidFill>
                  <a:schemeClr val="accent6"/>
                </a:solidFill>
              </a:rPr>
              <a:t>: e.g. Fotolia.com</a:t>
            </a:r>
            <a:r>
              <a:rPr lang="en-US" sz="1050" dirty="0" smtClean="0"/>
              <a:t>; 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 smtClean="0">
                <a:solidFill>
                  <a:schemeClr val="accent6"/>
                </a:solidFill>
              </a:rPr>
              <a:t>element concerned</a:t>
            </a:r>
            <a:r>
              <a:rPr lang="en-US" sz="1050" dirty="0" smtClean="0"/>
              <a:t>, source: </a:t>
            </a:r>
            <a:r>
              <a:rPr lang="en-US" sz="1050" dirty="0" smtClean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9247" y="1568134"/>
            <a:ext cx="10250453" cy="470853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E" dirty="0" smtClean="0"/>
              <a:t>Framework programme and work programme preparations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 dirty="0" smtClean="0"/>
              <a:t>Contributions to all documents in the process</a:t>
            </a:r>
            <a:endParaRPr lang="en-IE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 dirty="0" smtClean="0"/>
              <a:t>Co-creation with other DGs &amp; stakeholders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IE" dirty="0" smtClean="0">
                <a:sym typeface="Wingdings" panose="05000000000000000000" pitchFamily="2" charset="2"/>
              </a:rPr>
              <a:t></a:t>
            </a:r>
            <a:r>
              <a:rPr lang="en-IE" dirty="0" smtClean="0"/>
              <a:t>Evaluation </a:t>
            </a:r>
            <a:r>
              <a:rPr lang="en-IE" dirty="0" smtClean="0"/>
              <a:t>and grant management with </a:t>
            </a:r>
            <a:r>
              <a:rPr lang="en-IE" dirty="0" smtClean="0"/>
              <a:t>agency </a:t>
            </a:r>
            <a:endParaRPr lang="en-IE" dirty="0" smtClean="0"/>
          </a:p>
          <a:p>
            <a:pPr>
              <a:spcAft>
                <a:spcPts val="600"/>
              </a:spcAft>
            </a:pPr>
            <a:r>
              <a:rPr lang="en-IE" dirty="0" smtClean="0"/>
              <a:t>Building science-policy bridges</a:t>
            </a:r>
          </a:p>
          <a:p>
            <a:pPr lvl="1">
              <a:spcAft>
                <a:spcPts val="600"/>
              </a:spcAft>
            </a:pPr>
            <a:r>
              <a:rPr lang="en-IE" dirty="0" smtClean="0"/>
              <a:t>Be aware of policy documents under preparation</a:t>
            </a:r>
          </a:p>
          <a:p>
            <a:pPr lvl="1">
              <a:spcAft>
                <a:spcPts val="600"/>
              </a:spcAft>
            </a:pPr>
            <a:r>
              <a:rPr lang="en-IE" dirty="0" smtClean="0"/>
              <a:t>Contribute to </a:t>
            </a:r>
            <a:r>
              <a:rPr lang="en-IE" dirty="0" err="1" smtClean="0"/>
              <a:t>interservice</a:t>
            </a:r>
            <a:r>
              <a:rPr lang="en-IE" dirty="0" smtClean="0"/>
              <a:t> groups with our background on research and projects</a:t>
            </a:r>
          </a:p>
          <a:p>
            <a:pPr lvl="1">
              <a:spcAft>
                <a:spcPts val="600"/>
              </a:spcAft>
            </a:pPr>
            <a:r>
              <a:rPr lang="en-IE" dirty="0" smtClean="0"/>
              <a:t>Understand and translate research needs into call topics</a:t>
            </a:r>
          </a:p>
          <a:p>
            <a:pPr>
              <a:spcAft>
                <a:spcPts val="600"/>
              </a:spcAft>
            </a:pPr>
            <a:r>
              <a:rPr lang="en-IE" dirty="0" smtClean="0"/>
              <a:t>Development </a:t>
            </a:r>
            <a:r>
              <a:rPr lang="en-IE" dirty="0" smtClean="0"/>
              <a:t>of partnerships, missions other strategic initiatives</a:t>
            </a:r>
          </a:p>
          <a:p>
            <a:pPr lvl="1">
              <a:spcAft>
                <a:spcPts val="600"/>
              </a:spcAft>
            </a:pPr>
            <a:r>
              <a:rPr lang="en-IE" dirty="0"/>
              <a:t>Project Cluster </a:t>
            </a:r>
            <a:r>
              <a:rPr lang="en-IE" dirty="0" smtClean="0"/>
              <a:t>management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Tasks of a policy officer - I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89827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1660" y="1754324"/>
            <a:ext cx="10250453" cy="436512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E" dirty="0" smtClean="0"/>
              <a:t>Communication</a:t>
            </a:r>
          </a:p>
          <a:p>
            <a:pPr lvl="1">
              <a:spcAft>
                <a:spcPts val="600"/>
              </a:spcAft>
            </a:pPr>
            <a:r>
              <a:rPr lang="en-IE" dirty="0" smtClean="0"/>
              <a:t>Organise and attend workshops, conferences (R&amp;I </a:t>
            </a:r>
            <a:r>
              <a:rPr lang="en-IE" dirty="0" smtClean="0"/>
              <a:t>days, Info </a:t>
            </a:r>
            <a:r>
              <a:rPr lang="en-IE" dirty="0" smtClean="0"/>
              <a:t>Days), meetings</a:t>
            </a:r>
          </a:p>
          <a:p>
            <a:pPr lvl="1">
              <a:spcAft>
                <a:spcPts val="600"/>
              </a:spcAft>
            </a:pPr>
            <a:r>
              <a:rPr lang="en-IE" dirty="0" smtClean="0"/>
              <a:t>Web site, factsheet, tweets, infographics, press releases</a:t>
            </a:r>
          </a:p>
          <a:p>
            <a:pPr>
              <a:spcAft>
                <a:spcPts val="600"/>
              </a:spcAft>
            </a:pPr>
            <a:r>
              <a:rPr lang="en-IE" dirty="0" smtClean="0"/>
              <a:t>Briefings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Speeches, </a:t>
            </a:r>
            <a:r>
              <a:rPr lang="en-US" dirty="0" err="1"/>
              <a:t>interservice</a:t>
            </a:r>
            <a:r>
              <a:rPr lang="en-US" dirty="0"/>
              <a:t> consultations and parliamentary </a:t>
            </a:r>
            <a:r>
              <a:rPr lang="en-US" dirty="0" smtClean="0"/>
              <a:t>questions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Soft skills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Training/engaging of new colleagues - multi-cultural environment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Continuous learning about new (IT) tools &amp; procedures - multitaskers</a:t>
            </a:r>
            <a:endParaRPr lang="en-US" dirty="0"/>
          </a:p>
          <a:p>
            <a:pPr lvl="1">
              <a:spcAft>
                <a:spcPts val="600"/>
              </a:spcAft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Tasks of a policy officer - II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831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2"/>
          <p:cNvSpPr txBox="1">
            <a:spLocks/>
          </p:cNvSpPr>
          <p:nvPr/>
        </p:nvSpPr>
        <p:spPr>
          <a:xfrm>
            <a:off x="2236566" y="5788077"/>
            <a:ext cx="7718867" cy="415028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b="0" dirty="0">
                <a:solidFill>
                  <a:schemeClr val="tx1"/>
                </a:solidFill>
              </a:rPr>
              <a:t>*</a:t>
            </a:r>
            <a:r>
              <a:rPr lang="en-IE" sz="1200" dirty="0"/>
              <a:t> </a:t>
            </a:r>
            <a:r>
              <a:rPr lang="en-IE" sz="1200" b="0" dirty="0" smtClean="0">
                <a:solidFill>
                  <a:schemeClr val="tx1"/>
                </a:solidFill>
              </a:rPr>
              <a:t>The </a:t>
            </a:r>
            <a:r>
              <a:rPr lang="en-IE" sz="1200" b="0" dirty="0">
                <a:solidFill>
                  <a:schemeClr val="tx1"/>
                </a:solidFill>
              </a:rPr>
              <a:t>European Institute of Innovation </a:t>
            </a:r>
            <a:r>
              <a:rPr lang="en-IE" sz="1200" b="0" dirty="0" smtClean="0">
                <a:solidFill>
                  <a:schemeClr val="tx1"/>
                </a:solidFill>
              </a:rPr>
              <a:t>&amp; </a:t>
            </a:r>
            <a:r>
              <a:rPr lang="en-IE" sz="1200" b="0" dirty="0">
                <a:solidFill>
                  <a:schemeClr val="tx1"/>
                </a:solidFill>
              </a:rPr>
              <a:t>Technology </a:t>
            </a:r>
            <a:r>
              <a:rPr lang="en-IE" sz="1200" b="0" dirty="0" smtClean="0">
                <a:solidFill>
                  <a:schemeClr val="tx1"/>
                </a:solidFill>
              </a:rPr>
              <a:t>(EIT) is </a:t>
            </a:r>
            <a:r>
              <a:rPr lang="en-IE" sz="1200" b="0" dirty="0">
                <a:solidFill>
                  <a:schemeClr val="tx1"/>
                </a:solidFill>
              </a:rPr>
              <a:t>not part of the Specific Programme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186700" y="479024"/>
            <a:ext cx="1614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cap="all" dirty="0" smtClean="0">
                <a:solidFill>
                  <a:schemeClr val="tx2"/>
                </a:solidFill>
                <a:latin typeface="Arial" charset="0"/>
              </a:rPr>
              <a:t>EURATOM</a:t>
            </a:r>
            <a:endParaRPr lang="en-GB" sz="2000" b="1" cap="all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32458" y="479024"/>
            <a:ext cx="258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cap="all" dirty="0" smtClean="0">
                <a:solidFill>
                  <a:schemeClr val="tx2"/>
                </a:solidFill>
                <a:latin typeface="Arial" charset="0"/>
              </a:rPr>
              <a:t>HORIZON EUROPE</a:t>
            </a:r>
            <a:endParaRPr lang="en-GB" sz="2000" b="1" cap="all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0541" y="1609865"/>
            <a:ext cx="1411499" cy="3844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49241" y="1127418"/>
            <a:ext cx="1658487" cy="4566926"/>
          </a:xfrm>
          <a:prstGeom prst="rect">
            <a:avLst/>
          </a:prstGeom>
          <a:gradFill flip="none" rotWithShape="1">
            <a:gsLst>
              <a:gs pos="0">
                <a:srgbClr val="9BD4F0"/>
              </a:gs>
              <a:gs pos="50000">
                <a:srgbClr val="A2D5D0"/>
              </a:gs>
              <a:gs pos="99000">
                <a:srgbClr val="B0D10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63918" y="3013999"/>
            <a:ext cx="1277779" cy="11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Research actions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3919" y="4354153"/>
            <a:ext cx="1277779" cy="11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Development actions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9700" y="1251733"/>
            <a:ext cx="1506062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IE" sz="1400" b="1" cap="all" dirty="0" smtClean="0">
                <a:solidFill>
                  <a:schemeClr val="accent2"/>
                </a:solidFill>
              </a:rPr>
              <a:t>Specific Programme: European Defence Fund</a:t>
            </a:r>
            <a:endParaRPr lang="en-IE" sz="1400" cap="all" dirty="0">
              <a:solidFill>
                <a:schemeClr val="accent2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442953" y="951966"/>
            <a:ext cx="9506192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0068942" y="951966"/>
            <a:ext cx="1701446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0075230" y="1120690"/>
            <a:ext cx="1701446" cy="4616033"/>
          </a:xfrm>
          <a:prstGeom prst="rect">
            <a:avLst/>
          </a:prstGeom>
          <a:gradFill flip="none" rotWithShape="1">
            <a:gsLst>
              <a:gs pos="0">
                <a:srgbClr val="9BD4F0"/>
              </a:gs>
              <a:gs pos="50000">
                <a:srgbClr val="A2D5D0"/>
              </a:gs>
              <a:gs pos="99000">
                <a:srgbClr val="B0D10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4" name="Group 83"/>
          <p:cNvGrpSpPr/>
          <p:nvPr/>
        </p:nvGrpSpPr>
        <p:grpSpPr>
          <a:xfrm>
            <a:off x="10295953" y="1331859"/>
            <a:ext cx="1260000" cy="4216709"/>
            <a:chOff x="10324155" y="1331859"/>
            <a:chExt cx="1260000" cy="4216709"/>
          </a:xfrm>
        </p:grpSpPr>
        <p:sp>
          <p:nvSpPr>
            <p:cNvPr id="42" name="TextBox 41"/>
            <p:cNvSpPr txBox="1">
              <a:spLocks/>
            </p:cNvSpPr>
            <p:nvPr/>
          </p:nvSpPr>
          <p:spPr>
            <a:xfrm>
              <a:off x="10324155" y="1331859"/>
              <a:ext cx="1260000" cy="12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Fusion</a:t>
              </a:r>
              <a:endPara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324290" y="4252568"/>
              <a:ext cx="1259730" cy="12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Joint Research </a:t>
              </a:r>
              <a:r>
                <a:rPr kumimoji="0" lang="en-GB" sz="12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Center</a:t>
              </a:r>
              <a:endPara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3" name="TextBox 72"/>
            <p:cNvSpPr txBox="1">
              <a:spLocks/>
            </p:cNvSpPr>
            <p:nvPr/>
          </p:nvSpPr>
          <p:spPr>
            <a:xfrm>
              <a:off x="10324155" y="2792213"/>
              <a:ext cx="1260000" cy="12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 anchorCtr="0">
              <a:no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b="1" dirty="0" smtClean="0">
                  <a:solidFill>
                    <a:schemeClr val="tx2"/>
                  </a:solidFill>
                  <a:latin typeface="Arial" charset="0"/>
                </a:rPr>
                <a:t>Fission</a:t>
              </a:r>
              <a:endParaRPr lang="en-GB" sz="1200" b="1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2236569" y="1120690"/>
            <a:ext cx="7718864" cy="4573653"/>
          </a:xfrm>
          <a:prstGeom prst="rect">
            <a:avLst/>
          </a:prstGeom>
          <a:gradFill flip="none" rotWithShape="1">
            <a:gsLst>
              <a:gs pos="0">
                <a:srgbClr val="9BD4F0"/>
              </a:gs>
              <a:gs pos="50000">
                <a:srgbClr val="A2D5D0"/>
              </a:gs>
              <a:gs pos="99000">
                <a:srgbClr val="B0D10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3009298" y="1251733"/>
            <a:ext cx="63242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cap="all" dirty="0">
                <a:solidFill>
                  <a:schemeClr val="accent2"/>
                </a:solidFill>
              </a:rPr>
              <a:t>Specific Programme</a:t>
            </a:r>
            <a:r>
              <a:rPr lang="en-IE" sz="1400" b="1" cap="all" dirty="0">
                <a:solidFill>
                  <a:schemeClr val="tx2"/>
                </a:solidFill>
              </a:rPr>
              <a:t> </a:t>
            </a:r>
            <a:r>
              <a:rPr lang="en-IE" sz="1400" b="1" cap="all" dirty="0">
                <a:solidFill>
                  <a:schemeClr val="accent2"/>
                </a:solidFill>
              </a:rPr>
              <a:t>implementing Horizon Europe &amp; </a:t>
            </a:r>
            <a:r>
              <a:rPr lang="en-IE" sz="1400" b="1" cap="all" dirty="0" smtClean="0">
                <a:solidFill>
                  <a:schemeClr val="accent2"/>
                </a:solidFill>
              </a:rPr>
              <a:t>EIT</a:t>
            </a:r>
            <a:r>
              <a:rPr lang="en-IE" sz="1400" b="1" cap="all" baseline="30000" dirty="0" smtClean="0">
                <a:solidFill>
                  <a:schemeClr val="accent2"/>
                </a:solidFill>
              </a:rPr>
              <a:t>*</a:t>
            </a:r>
          </a:p>
          <a:p>
            <a:pPr algn="ctr"/>
            <a:r>
              <a:rPr lang="en-IE" sz="1200" i="1" dirty="0" smtClean="0">
                <a:solidFill>
                  <a:schemeClr val="tx2"/>
                </a:solidFill>
              </a:rPr>
              <a:t>Exclusive </a:t>
            </a:r>
            <a:r>
              <a:rPr lang="en-IE" sz="1200" i="1" dirty="0">
                <a:solidFill>
                  <a:schemeClr val="tx2"/>
                </a:solidFill>
              </a:rPr>
              <a:t>focus on civil applications</a:t>
            </a:r>
            <a:r>
              <a:rPr lang="en-IE" sz="1200" cap="all" dirty="0" smtClean="0">
                <a:solidFill>
                  <a:schemeClr val="tx2"/>
                </a:solidFill>
              </a:rPr>
              <a:t> </a:t>
            </a:r>
            <a:endParaRPr lang="en-IE" sz="1200" cap="all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36567" y="4991917"/>
            <a:ext cx="7651273" cy="27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b="1" cap="all" dirty="0">
                <a:solidFill>
                  <a:schemeClr val="tx2"/>
                </a:solidFill>
                <a:latin typeface="Arial" charset="0"/>
              </a:rPr>
              <a:t>Widening Participation and Strengthening the European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GB" sz="1100" b="1" cap="all" dirty="0">
                <a:solidFill>
                  <a:schemeClr val="tx2"/>
                </a:solidFill>
                <a:latin typeface="Arial" charset="0"/>
              </a:rPr>
              <a:t>Research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18261" y="5286958"/>
            <a:ext cx="3708000" cy="261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Reforming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&amp;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Enhancing the European R&amp;I system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17533" y="5280543"/>
            <a:ext cx="3420000" cy="261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Widening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participation 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&amp; spreading excellence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440248" y="2599975"/>
            <a:ext cx="0" cy="1993454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690973" y="2586105"/>
            <a:ext cx="0" cy="1993454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236566" y="4848807"/>
            <a:ext cx="7742445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2417533" y="1804100"/>
            <a:ext cx="2180988" cy="1837254"/>
            <a:chOff x="2417533" y="1928084"/>
            <a:chExt cx="2180988" cy="1837254"/>
          </a:xfrm>
        </p:grpSpPr>
        <p:sp>
          <p:nvSpPr>
            <p:cNvPr id="12" name="TextBox 11"/>
            <p:cNvSpPr txBox="1"/>
            <p:nvPr/>
          </p:nvSpPr>
          <p:spPr>
            <a:xfrm>
              <a:off x="2906521" y="1928084"/>
              <a:ext cx="169200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Pillar I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all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Excellent Science</a:t>
              </a:r>
              <a:endParaRPr kumimoji="0" lang="en-GB" sz="1100" b="1" i="0" u="none" strike="noStrike" kern="1200" cap="all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17533" y="2723959"/>
              <a:ext cx="2088000" cy="26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European Research Council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17533" y="3109945"/>
              <a:ext cx="2088000" cy="26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Marie </a:t>
              </a:r>
              <a:r>
                <a:rPr kumimoji="0" lang="en-GB" sz="11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Skłodowska</a:t>
              </a:r>
              <a:r>
                <a:rPr kumimoji="0" lang="en-GB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-Curie</a:t>
              </a:r>
              <a:endPara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17533" y="3503728"/>
              <a:ext cx="2088000" cy="26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Research Infrastructures</a:t>
              </a:r>
              <a:endPara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5011" y="2006928"/>
              <a:ext cx="477305" cy="477305"/>
            </a:xfrm>
            <a:prstGeom prst="rect">
              <a:avLst/>
            </a:prstGeom>
          </p:spPr>
        </p:pic>
      </p:grpSp>
      <p:grpSp>
        <p:nvGrpSpPr>
          <p:cNvPr id="80" name="Group 79"/>
          <p:cNvGrpSpPr/>
          <p:nvPr/>
        </p:nvGrpSpPr>
        <p:grpSpPr>
          <a:xfrm>
            <a:off x="7638261" y="1804100"/>
            <a:ext cx="2171501" cy="2370983"/>
            <a:chOff x="7638261" y="1928084"/>
            <a:chExt cx="2171501" cy="2370983"/>
          </a:xfrm>
        </p:grpSpPr>
        <p:sp>
          <p:nvSpPr>
            <p:cNvPr id="13" name="TextBox 12"/>
            <p:cNvSpPr txBox="1"/>
            <p:nvPr/>
          </p:nvSpPr>
          <p:spPr>
            <a:xfrm>
              <a:off x="8117762" y="1928084"/>
              <a:ext cx="169200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Pillar III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100" b="1" cap="all" dirty="0">
                  <a:solidFill>
                    <a:schemeClr val="tx2"/>
                  </a:solidFill>
                  <a:latin typeface="Arial" charset="0"/>
                </a:rPr>
                <a:t>Innovative</a:t>
              </a:r>
              <a:r>
                <a:rPr kumimoji="0" lang="en-GB" sz="110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</a:rPr>
                <a:t> </a:t>
              </a:r>
              <a:r>
                <a:rPr lang="en-GB" sz="1100" b="1" cap="all" dirty="0">
                  <a:solidFill>
                    <a:schemeClr val="tx2"/>
                  </a:solidFill>
                  <a:latin typeface="Arial" charset="0"/>
                </a:rPr>
                <a:t>Europe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38261" y="2742919"/>
              <a:ext cx="2088000" cy="430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European Innovation 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Council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638261" y="3308035"/>
              <a:ext cx="2088000" cy="430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European </a:t>
              </a:r>
              <a:r>
                <a:rPr kumimoji="0" lang="en-GB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Innovation </a:t>
              </a:r>
              <a:r>
                <a:rPr lang="en-GB" sz="1100" b="1" dirty="0">
                  <a:solidFill>
                    <a:schemeClr val="tx2"/>
                  </a:solidFill>
                  <a:latin typeface="Arial" charset="0"/>
                </a:rPr>
                <a:t>E</a:t>
              </a:r>
              <a:r>
                <a:rPr kumimoji="0" lang="en-GB" sz="11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cosystems</a:t>
              </a:r>
              <a:endPara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38261" y="3868180"/>
              <a:ext cx="2088000" cy="4308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</a:rPr>
                <a:t>European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</a:rPr>
                <a:t>Institute of Innovation </a:t>
              </a:r>
              <a:r>
                <a:rPr lang="en-US" sz="1100" b="1" dirty="0">
                  <a:solidFill>
                    <a:schemeClr val="tx2"/>
                  </a:solidFill>
                  <a:latin typeface="Arial" charset="0"/>
                </a:rPr>
                <a:t>&amp;</a:t>
              </a: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</a:rPr>
                <a:t> Technology</a:t>
              </a:r>
              <a:r>
                <a:rPr lang="en-IE" sz="1100" b="1" dirty="0" smtClean="0">
                  <a:solidFill>
                    <a:schemeClr val="tx2"/>
                  </a:solidFill>
                  <a:latin typeface="Arial" charset="0"/>
                </a:rPr>
                <a:t>*</a:t>
              </a:r>
              <a:endParaRPr lang="en-GB" sz="1100" b="1" dirty="0">
                <a:solidFill>
                  <a:schemeClr val="tx2"/>
                </a:solidFill>
                <a:latin typeface="Arial" charset="0"/>
              </a:endParaRPr>
            </a:p>
          </p:txBody>
        </p:sp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1126" y="2006928"/>
              <a:ext cx="526806" cy="526806"/>
            </a:xfrm>
            <a:prstGeom prst="rect">
              <a:avLst/>
            </a:prstGeom>
          </p:spPr>
        </p:pic>
      </p:grpSp>
      <p:grpSp>
        <p:nvGrpSpPr>
          <p:cNvPr id="79" name="Group 78"/>
          <p:cNvGrpSpPr/>
          <p:nvPr/>
        </p:nvGrpSpPr>
        <p:grpSpPr>
          <a:xfrm>
            <a:off x="4853299" y="1804100"/>
            <a:ext cx="2494706" cy="2789329"/>
            <a:chOff x="4853299" y="1928084"/>
            <a:chExt cx="2494706" cy="2789329"/>
          </a:xfrm>
        </p:grpSpPr>
        <p:sp>
          <p:nvSpPr>
            <p:cNvPr id="14" name="TextBox 13"/>
            <p:cNvSpPr txBox="1"/>
            <p:nvPr/>
          </p:nvSpPr>
          <p:spPr>
            <a:xfrm>
              <a:off x="5412179" y="1928084"/>
              <a:ext cx="1935826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Pillar II</a:t>
              </a:r>
              <a:endPara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all" spc="0" normalizeH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Global Challenges </a:t>
              </a:r>
              <a:r>
                <a:rPr kumimoji="0" lang="en-GB" sz="1100" b="1" i="0" u="none" strike="noStrike" kern="1200" cap="all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&amp; European Industrial </a:t>
              </a:r>
              <a:r>
                <a:rPr kumimoji="0" lang="en-GB" sz="1100" b="1" i="0" u="none" strike="noStrike" kern="1200" cap="all" spc="0" normalizeH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Competitiveness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30299" y="2723959"/>
              <a:ext cx="2160173" cy="16158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108000" marR="0" lvl="0" indent="-1080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Health</a:t>
              </a:r>
            </a:p>
            <a:p>
              <a:pPr marL="108000" marR="0" lvl="0" indent="-1080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Culture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, Creativity </a:t>
              </a:r>
              <a:r>
                <a:rPr kumimoji="0" lang="en-GB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&amp; 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Inclusive </a:t>
              </a:r>
              <a:r>
                <a:rPr kumimoji="0" lang="en-GB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Society </a:t>
              </a:r>
            </a:p>
            <a:p>
              <a:pPr marL="108000" marR="0" lvl="0" indent="-1080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Civil Security for </a:t>
              </a: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Society</a:t>
              </a:r>
              <a:endPara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108000" marR="0" lvl="0" indent="-1080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Digital, Industry &amp; Space</a:t>
              </a:r>
              <a:endPara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108000" marR="0" lvl="0" indent="-1080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Climate, Energy </a:t>
              </a: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&amp;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Mobility</a:t>
              </a:r>
            </a:p>
            <a:p>
              <a:pPr marL="108000" marR="0" lvl="0" indent="-1080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Food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, </a:t>
              </a:r>
              <a:r>
                <a:rPr kumimoji="0" lang="en-US" sz="11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Bioeconomy</a:t>
              </a: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,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Natural Resources, Agriculture </a:t>
              </a: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&amp; Environment</a:t>
              </a:r>
              <a:endPara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4413500" y="3163758"/>
              <a:ext cx="115659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Clusters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130297" y="4455803"/>
              <a:ext cx="2160175" cy="26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Joint</a:t>
              </a:r>
              <a:r>
                <a:rPr kumimoji="0" lang="en-GB" sz="11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 Research Centre</a:t>
              </a:r>
              <a:endPara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6761" y="2037924"/>
              <a:ext cx="487121" cy="487408"/>
            </a:xfrm>
            <a:prstGeom prst="rect">
              <a:avLst/>
            </a:prstGeom>
          </p:spPr>
        </p:pic>
      </p:grpSp>
      <p:sp>
        <p:nvSpPr>
          <p:cNvPr id="83" name="TextBox 82"/>
          <p:cNvSpPr txBox="1"/>
          <p:nvPr/>
        </p:nvSpPr>
        <p:spPr>
          <a:xfrm>
            <a:off x="588954" y="2313383"/>
            <a:ext cx="1506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i="1" dirty="0">
                <a:solidFill>
                  <a:schemeClr val="tx2"/>
                </a:solidFill>
              </a:rPr>
              <a:t>Exclusive focus on defence research </a:t>
            </a:r>
            <a:r>
              <a:rPr lang="en-IE" sz="1200" i="1" dirty="0" smtClean="0">
                <a:solidFill>
                  <a:schemeClr val="tx2"/>
                </a:solidFill>
              </a:rPr>
              <a:t/>
            </a:r>
            <a:br>
              <a:rPr lang="en-IE" sz="1200" i="1" dirty="0" smtClean="0">
                <a:solidFill>
                  <a:schemeClr val="tx2"/>
                </a:solidFill>
              </a:rPr>
            </a:br>
            <a:r>
              <a:rPr lang="en-IE" sz="1200" i="1" dirty="0" smtClean="0">
                <a:solidFill>
                  <a:schemeClr val="tx2"/>
                </a:solidFill>
              </a:rPr>
              <a:t>&amp; </a:t>
            </a:r>
            <a:r>
              <a:rPr lang="en-IE" sz="1200" i="1" dirty="0">
                <a:solidFill>
                  <a:schemeClr val="tx2"/>
                </a:solidFill>
              </a:rPr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80695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297394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E" dirty="0" smtClean="0"/>
              <a:t>Horizon Europe Framework Programme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Orientation paper – specific programme Horizon Europe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Strategic Plan 2021-2024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Work Programme 2021-22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Horizon Europe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3481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38200" y="2377143"/>
            <a:ext cx="10863020" cy="81333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8000"/>
            <a:ext cx="10515600" cy="1190956"/>
          </a:xfrm>
        </p:spPr>
        <p:txBody>
          <a:bodyPr anchor="t" anchorCtr="0"/>
          <a:lstStyle/>
          <a:p>
            <a:pPr lvl="0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Steps towards the first Horizon Europe </a:t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work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GB" sz="3600" u="sng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838200" y="3955792"/>
            <a:ext cx="2520000" cy="2009580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800"/>
              </a:spcBef>
              <a:spcAft>
                <a:spcPts val="1200"/>
              </a:spcAft>
              <a:buClr>
                <a:srgbClr val="FBC400"/>
              </a:buClr>
              <a:defRPr/>
            </a:pPr>
            <a:r>
              <a:rPr lang="en-US" sz="1400" b="0" dirty="0">
                <a:solidFill>
                  <a:srgbClr val="878685">
                    <a:lumMod val="50000"/>
                  </a:srgbClr>
                </a:solidFill>
              </a:rPr>
              <a:t>Start of the preparation of the first Horizon Europe strategic plan (2021-2024) through early involvement and exchanges with Member States and the European Parliament, consultation </a:t>
            </a:r>
            <a:r>
              <a:rPr lang="en-US" sz="1400" b="0" dirty="0" smtClean="0">
                <a:solidFill>
                  <a:srgbClr val="878685">
                    <a:lumMod val="50000"/>
                  </a:srgbClr>
                </a:solidFill>
              </a:rPr>
              <a:t/>
            </a:r>
            <a:br>
              <a:rPr lang="en-US" sz="1400" b="0" dirty="0" smtClean="0">
                <a:solidFill>
                  <a:srgbClr val="878685">
                    <a:lumMod val="50000"/>
                  </a:srgbClr>
                </a:solidFill>
              </a:rPr>
            </a:br>
            <a:r>
              <a:rPr lang="en-US" sz="1400" b="0" dirty="0" smtClean="0">
                <a:solidFill>
                  <a:srgbClr val="878685">
                    <a:lumMod val="50000"/>
                  </a:srgbClr>
                </a:solidFill>
              </a:rPr>
              <a:t>with </a:t>
            </a:r>
            <a:r>
              <a:rPr lang="en-US" sz="1400" b="0" dirty="0">
                <a:solidFill>
                  <a:srgbClr val="878685">
                    <a:lumMod val="50000"/>
                  </a:srgbClr>
                </a:solidFill>
              </a:rPr>
              <a:t>stakeholders and the </a:t>
            </a:r>
            <a:r>
              <a:rPr lang="en-US" sz="1400" b="0" dirty="0" smtClean="0">
                <a:solidFill>
                  <a:srgbClr val="878685">
                    <a:lumMod val="50000"/>
                  </a:srgbClr>
                </a:solidFill>
              </a:rPr>
              <a:t>general public </a:t>
            </a:r>
            <a:endParaRPr lang="en-GB" sz="1400" b="0" dirty="0">
              <a:solidFill>
                <a:srgbClr val="878685">
                  <a:lumMod val="50000"/>
                </a:srgbClr>
              </a:solidFill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3503400" y="3955791"/>
            <a:ext cx="2520000" cy="233652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GB" sz="1400" b="0" spc="-50" dirty="0">
                <a:solidFill>
                  <a:schemeClr val="tx1"/>
                </a:solidFill>
              </a:rPr>
              <a:t>Co-creation at Research &amp; Innovation Days – </a:t>
            </a:r>
            <a:r>
              <a:rPr lang="en-GB" sz="1400" b="0" spc="-50" dirty="0" smtClean="0">
                <a:solidFill>
                  <a:schemeClr val="tx1"/>
                </a:solidFill>
              </a:rPr>
              <a:t>Sept </a:t>
            </a:r>
            <a:r>
              <a:rPr lang="en-GB" sz="1400" b="0" spc="-50" dirty="0">
                <a:solidFill>
                  <a:schemeClr val="tx1"/>
                </a:solidFill>
              </a:rPr>
              <a:t>2019 and </a:t>
            </a:r>
            <a:r>
              <a:rPr lang="en-GB" sz="1400" b="0" spc="-50" dirty="0" smtClean="0">
                <a:solidFill>
                  <a:schemeClr val="tx1"/>
                </a:solidFill>
              </a:rPr>
              <a:t>Sept </a:t>
            </a:r>
            <a:r>
              <a:rPr lang="en-GB" sz="1400" b="0" spc="-50" dirty="0">
                <a:solidFill>
                  <a:schemeClr val="tx1"/>
                </a:solidFill>
              </a:rPr>
              <a:t>2020. </a:t>
            </a:r>
            <a:r>
              <a:rPr lang="en-US" sz="1400" b="0" spc="-50" dirty="0">
                <a:solidFill>
                  <a:schemeClr val="tx1"/>
                </a:solidFill>
              </a:rPr>
              <a:t>Extensive exchanges with the new European Parliament. </a:t>
            </a:r>
          </a:p>
          <a:p>
            <a:pPr lvl="0">
              <a:defRPr/>
            </a:pPr>
            <a:r>
              <a:rPr lang="en-GB" sz="1400" b="0" spc="-50" dirty="0">
                <a:solidFill>
                  <a:schemeClr val="tx1"/>
                </a:solidFill>
              </a:rPr>
              <a:t>Establishment of new Commission</a:t>
            </a:r>
          </a:p>
        </p:txBody>
      </p:sp>
      <p:sp>
        <p:nvSpPr>
          <p:cNvPr id="15" name="Text Placeholder 2"/>
          <p:cNvSpPr txBox="1">
            <a:spLocks/>
          </p:cNvSpPr>
          <p:nvPr/>
        </p:nvSpPr>
        <p:spPr>
          <a:xfrm>
            <a:off x="6168600" y="3955791"/>
            <a:ext cx="2520000" cy="233652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  <a:spcAft>
                <a:spcPts val="1200"/>
              </a:spcAft>
              <a:defRPr/>
            </a:pPr>
            <a:r>
              <a:rPr lang="en-GB" sz="1400" b="0" dirty="0">
                <a:solidFill>
                  <a:schemeClr val="tx1"/>
                </a:solidFill>
              </a:rPr>
              <a:t>Drafting of the Strategic Plan and of the Horizon Europe Work Programme on the basis of the Strategic Plan </a:t>
            </a:r>
          </a:p>
        </p:txBody>
      </p:sp>
      <p:sp>
        <p:nvSpPr>
          <p:cNvPr id="20" name="Oval 19"/>
          <p:cNvSpPr/>
          <p:nvPr/>
        </p:nvSpPr>
        <p:spPr>
          <a:xfrm>
            <a:off x="1162200" y="1791716"/>
            <a:ext cx="1872000" cy="1872000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From Summer 2019</a:t>
            </a:r>
            <a:endParaRPr lang="en-GB" b="1" dirty="0"/>
          </a:p>
        </p:txBody>
      </p:sp>
      <p:sp>
        <p:nvSpPr>
          <p:cNvPr id="22" name="Oval 21"/>
          <p:cNvSpPr/>
          <p:nvPr/>
        </p:nvSpPr>
        <p:spPr>
          <a:xfrm>
            <a:off x="3827400" y="1855451"/>
            <a:ext cx="1872000" cy="1872000"/>
          </a:xfrm>
          <a:prstGeom prst="ellipse">
            <a:avLst/>
          </a:prstGeom>
          <a:solidFill>
            <a:schemeClr val="accent1"/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From Autumn – Winter 2019/2020</a:t>
            </a:r>
            <a:endParaRPr lang="en-GB" b="1" dirty="0"/>
          </a:p>
        </p:txBody>
      </p:sp>
      <p:sp>
        <p:nvSpPr>
          <p:cNvPr id="23" name="Oval 22"/>
          <p:cNvSpPr/>
          <p:nvPr/>
        </p:nvSpPr>
        <p:spPr>
          <a:xfrm>
            <a:off x="6492600" y="1883376"/>
            <a:ext cx="1872000" cy="1872000"/>
          </a:xfrm>
          <a:prstGeom prst="ellipse">
            <a:avLst/>
          </a:prstGeom>
          <a:solidFill>
            <a:schemeClr val="accent2"/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2020</a:t>
            </a:r>
            <a:endParaRPr lang="en-GB" b="1" dirty="0"/>
          </a:p>
        </p:txBody>
      </p:sp>
      <p:sp>
        <p:nvSpPr>
          <p:cNvPr id="24" name="Oval 23"/>
          <p:cNvSpPr/>
          <p:nvPr/>
        </p:nvSpPr>
        <p:spPr>
          <a:xfrm>
            <a:off x="9157800" y="1847808"/>
            <a:ext cx="1872000" cy="1872000"/>
          </a:xfrm>
          <a:prstGeom prst="ellipse">
            <a:avLst/>
          </a:prstGeom>
          <a:solidFill>
            <a:schemeClr val="tx2"/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2021</a:t>
            </a:r>
            <a:endParaRPr lang="en-GB" b="1" dirty="0"/>
          </a:p>
        </p:txBody>
      </p:sp>
      <p:sp>
        <p:nvSpPr>
          <p:cNvPr id="25" name="Text Placeholder 2"/>
          <p:cNvSpPr txBox="1">
            <a:spLocks/>
          </p:cNvSpPr>
          <p:nvPr/>
        </p:nvSpPr>
        <p:spPr>
          <a:xfrm>
            <a:off x="8833801" y="3955791"/>
            <a:ext cx="2520000" cy="233652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800"/>
              </a:spcBef>
              <a:spcAft>
                <a:spcPts val="1200"/>
              </a:spcAft>
              <a:defRPr/>
            </a:pPr>
            <a:r>
              <a:rPr lang="en-GB" sz="1400" b="0" dirty="0">
                <a:solidFill>
                  <a:schemeClr val="tx1"/>
                </a:solidFill>
              </a:rPr>
              <a:t>Adoption of the first Horizon Europe Work Programmes (ERC, EIC, ‘main’, </a:t>
            </a:r>
            <a:r>
              <a:rPr lang="en-GB" sz="1400" b="0" dirty="0" err="1">
                <a:solidFill>
                  <a:schemeClr val="tx1"/>
                </a:solidFill>
              </a:rPr>
              <a:t>Euratom</a:t>
            </a:r>
            <a:r>
              <a:rPr lang="en-GB" sz="1400" b="0" dirty="0">
                <a:solidFill>
                  <a:schemeClr val="tx1"/>
                </a:solidFill>
              </a:rPr>
              <a:t>) and publication of calls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426903" y="4005666"/>
            <a:ext cx="0" cy="1872000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05443" y="4005666"/>
            <a:ext cx="0" cy="1872000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78523" y="4005666"/>
            <a:ext cx="0" cy="1872000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8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9236" y="1387044"/>
            <a:ext cx="10765922" cy="553922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E" dirty="0" smtClean="0"/>
              <a:t>DG </a:t>
            </a:r>
            <a:r>
              <a:rPr lang="en-IE" dirty="0" smtClean="0"/>
              <a:t>RTD, DG </a:t>
            </a:r>
            <a:r>
              <a:rPr lang="en-US" dirty="0" smtClean="0"/>
              <a:t>SANTE</a:t>
            </a:r>
            <a:r>
              <a:rPr lang="en-US" dirty="0"/>
              <a:t>, </a:t>
            </a:r>
            <a:r>
              <a:rPr lang="en-US" dirty="0" smtClean="0"/>
              <a:t>DG CNECT</a:t>
            </a:r>
            <a:r>
              <a:rPr lang="en-US" dirty="0"/>
              <a:t>, </a:t>
            </a:r>
            <a:r>
              <a:rPr lang="en-US" dirty="0" smtClean="0"/>
              <a:t>DG EAC</a:t>
            </a:r>
            <a:r>
              <a:rPr lang="en-US" dirty="0"/>
              <a:t>, </a:t>
            </a:r>
            <a:r>
              <a:rPr lang="en-US" dirty="0" smtClean="0"/>
              <a:t>DG EMPL</a:t>
            </a:r>
            <a:r>
              <a:rPr lang="en-US" dirty="0"/>
              <a:t>, </a:t>
            </a:r>
            <a:r>
              <a:rPr lang="en-US" dirty="0" smtClean="0"/>
              <a:t>DG HOME, DG </a:t>
            </a:r>
            <a:r>
              <a:rPr lang="en-US" dirty="0"/>
              <a:t>DEFIS, </a:t>
            </a:r>
            <a:r>
              <a:rPr lang="en-IE" dirty="0"/>
              <a:t>DG </a:t>
            </a:r>
            <a:r>
              <a:rPr lang="en-US" dirty="0" smtClean="0"/>
              <a:t>GROW</a:t>
            </a:r>
            <a:r>
              <a:rPr lang="en-US" dirty="0"/>
              <a:t>, </a:t>
            </a:r>
            <a:r>
              <a:rPr lang="en-IE" dirty="0"/>
              <a:t>DG </a:t>
            </a:r>
            <a:r>
              <a:rPr lang="en-US" dirty="0" smtClean="0"/>
              <a:t>CLIMA</a:t>
            </a:r>
            <a:r>
              <a:rPr lang="en-US" dirty="0"/>
              <a:t>, </a:t>
            </a:r>
            <a:r>
              <a:rPr lang="en-IE" dirty="0"/>
              <a:t>DG </a:t>
            </a:r>
            <a:r>
              <a:rPr lang="en-US" dirty="0" smtClean="0"/>
              <a:t>ENER,</a:t>
            </a:r>
            <a:r>
              <a:rPr lang="en-IE" dirty="0"/>
              <a:t> DG</a:t>
            </a:r>
            <a:r>
              <a:rPr lang="en-US" dirty="0" smtClean="0"/>
              <a:t> </a:t>
            </a:r>
            <a:r>
              <a:rPr lang="en-US" dirty="0"/>
              <a:t>MOVE, </a:t>
            </a:r>
            <a:r>
              <a:rPr lang="en-IE" dirty="0"/>
              <a:t>DG </a:t>
            </a:r>
            <a:r>
              <a:rPr lang="en-US" dirty="0" smtClean="0"/>
              <a:t>AGRI</a:t>
            </a:r>
            <a:r>
              <a:rPr lang="en-US" dirty="0"/>
              <a:t>, </a:t>
            </a:r>
            <a:r>
              <a:rPr lang="en-IE" dirty="0"/>
              <a:t>DG </a:t>
            </a:r>
            <a:r>
              <a:rPr lang="en-US" dirty="0" smtClean="0"/>
              <a:t>ENV</a:t>
            </a:r>
            <a:r>
              <a:rPr lang="en-US" dirty="0"/>
              <a:t>, </a:t>
            </a:r>
            <a:endParaRPr lang="en-IE" dirty="0" smtClean="0"/>
          </a:p>
          <a:p>
            <a:pPr>
              <a:spcAft>
                <a:spcPts val="0"/>
              </a:spcAft>
            </a:pPr>
            <a:r>
              <a:rPr lang="en-IE" dirty="0" smtClean="0"/>
              <a:t>Executive agencies: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 sz="1600" b="1" dirty="0" smtClean="0"/>
              <a:t>CINEA</a:t>
            </a:r>
            <a:r>
              <a:rPr lang="en-IE" sz="1600" dirty="0" smtClean="0"/>
              <a:t> (</a:t>
            </a:r>
            <a:r>
              <a:rPr lang="en-US" sz="1600" dirty="0" smtClean="0"/>
              <a:t>European </a:t>
            </a:r>
            <a:r>
              <a:rPr lang="en-US" sz="1600" dirty="0"/>
              <a:t>Climate, Infrastructure and Environment Executive </a:t>
            </a:r>
            <a:r>
              <a:rPr lang="en-US" sz="1600" dirty="0" smtClean="0"/>
              <a:t>Agency</a:t>
            </a:r>
            <a:r>
              <a:rPr lang="en-US" sz="1600" dirty="0"/>
              <a:t>)</a:t>
            </a:r>
            <a:r>
              <a:rPr lang="en-US" sz="1600" dirty="0" smtClean="0"/>
              <a:t>: </a:t>
            </a:r>
            <a:r>
              <a:rPr lang="en-US" sz="1600" dirty="0"/>
              <a:t>Administration of Cluster 5 (Climate, Energy and Mobility) of Pillar II. 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/>
              <a:t>EREA</a:t>
            </a:r>
            <a:r>
              <a:rPr lang="en-US" sz="1600" dirty="0" smtClean="0"/>
              <a:t> (European </a:t>
            </a:r>
            <a:r>
              <a:rPr lang="en-US" sz="1600" dirty="0"/>
              <a:t>Research Executive </a:t>
            </a:r>
            <a:r>
              <a:rPr lang="en-US" sz="1600" dirty="0" smtClean="0"/>
              <a:t>Agency): Marie-</a:t>
            </a:r>
            <a:r>
              <a:rPr lang="en-US" sz="1600" dirty="0" err="1" smtClean="0"/>
              <a:t>Skłodowska</a:t>
            </a:r>
            <a:r>
              <a:rPr lang="en-US" sz="1600" dirty="0" smtClean="0"/>
              <a:t>-Curie-Actions</a:t>
            </a:r>
            <a:r>
              <a:rPr lang="en-US" sz="1600" dirty="0"/>
              <a:t>; Research Infrastructures; Pillar II: Cluster 2 (Culture, creative and inclusive society); Cluster 3 (Civil security for society); Cluster 6 (Food, </a:t>
            </a:r>
            <a:r>
              <a:rPr lang="en-US" sz="1600" dirty="0" err="1"/>
              <a:t>bioeconomy</a:t>
            </a:r>
            <a:r>
              <a:rPr lang="en-US" sz="1600" dirty="0"/>
              <a:t>, natural resources, agriculture and environment); </a:t>
            </a:r>
            <a:r>
              <a:rPr lang="en-US" sz="1600" dirty="0" smtClean="0"/>
              <a:t>Horizontal </a:t>
            </a:r>
            <a:r>
              <a:rPr lang="en-US" sz="1600" dirty="0" err="1"/>
              <a:t>Programme</a:t>
            </a:r>
            <a:r>
              <a:rPr lang="en-US" sz="1600" dirty="0"/>
              <a:t>: Spreading excellence and widening participation; Reforming and enhancing the European </a:t>
            </a:r>
            <a:r>
              <a:rPr lang="en-US" sz="1600" dirty="0" smtClean="0"/>
              <a:t>Research </a:t>
            </a:r>
            <a:r>
              <a:rPr lang="en-US" sz="1600" dirty="0"/>
              <a:t>&amp; Innovation System.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/>
              <a:t>EISMEA</a:t>
            </a:r>
            <a:r>
              <a:rPr lang="en-US" sz="1600" dirty="0"/>
              <a:t> (European Innovation Council and SMEs Executive Agency): European Innovation Council, European Innovation Ecosystems (Pillar III)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/>
              <a:t>EACEA</a:t>
            </a:r>
            <a:r>
              <a:rPr lang="en-US" sz="1600" dirty="0" smtClean="0"/>
              <a:t> (European </a:t>
            </a:r>
            <a:r>
              <a:rPr lang="en-US" sz="1600" dirty="0"/>
              <a:t>Education and Culture Executive </a:t>
            </a:r>
            <a:r>
              <a:rPr lang="en-US" sz="1600" dirty="0" smtClean="0"/>
              <a:t>Agency): </a:t>
            </a:r>
            <a:r>
              <a:rPr lang="en-US" sz="1600" dirty="0"/>
              <a:t>Erasmus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, Creative </a:t>
            </a:r>
            <a:r>
              <a:rPr lang="en-US" sz="1600" dirty="0"/>
              <a:t>Europe </a:t>
            </a:r>
            <a:r>
              <a:rPr lang="en-US" sz="1600" dirty="0" err="1" smtClean="0"/>
              <a:t>Programme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/>
              <a:t>ERCEA</a:t>
            </a:r>
            <a:r>
              <a:rPr lang="en-US" sz="1600" dirty="0" smtClean="0"/>
              <a:t> (European </a:t>
            </a:r>
            <a:r>
              <a:rPr lang="en-US" sz="1600" dirty="0"/>
              <a:t>Research Council Executive </a:t>
            </a:r>
            <a:r>
              <a:rPr lang="en-US" sz="1600" dirty="0" smtClean="0"/>
              <a:t>Agency): </a:t>
            </a:r>
            <a:r>
              <a:rPr lang="en-US" sz="1600" dirty="0"/>
              <a:t>European Research </a:t>
            </a:r>
            <a:r>
              <a:rPr lang="en-US" sz="1600" dirty="0" smtClean="0"/>
              <a:t>Council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HADEA (</a:t>
            </a:r>
            <a:r>
              <a:rPr lang="en-US" sz="1600" dirty="0"/>
              <a:t>Health and Digital Executive </a:t>
            </a:r>
            <a:r>
              <a:rPr lang="en-US" sz="1600" dirty="0" smtClean="0"/>
              <a:t>Agency): Cluster </a:t>
            </a:r>
            <a:r>
              <a:rPr lang="en-US" sz="1600" dirty="0"/>
              <a:t>1 (Health) and Cluster 4 (Digital, Industry and Space). </a:t>
            </a:r>
            <a:r>
              <a:rPr lang="en-US" sz="1600" dirty="0" smtClean="0"/>
              <a:t>But also EU4Health</a:t>
            </a:r>
            <a:r>
              <a:rPr lang="en-US" sz="1600" dirty="0"/>
              <a:t>, the Digital Europe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, the </a:t>
            </a:r>
            <a:r>
              <a:rPr lang="en-US" sz="1600" dirty="0"/>
              <a:t>Connecting Europe Facility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Entities involved in HE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90307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Have an idea – defend it towards colleagues and hierarchy</a:t>
            </a:r>
          </a:p>
          <a:p>
            <a:r>
              <a:rPr lang="en-IE" dirty="0" smtClean="0"/>
              <a:t>Draft notes – get the idea on paper</a:t>
            </a:r>
          </a:p>
          <a:p>
            <a:pPr>
              <a:spcAft>
                <a:spcPts val="600"/>
              </a:spcAft>
            </a:pPr>
            <a:r>
              <a:rPr lang="en-IE" dirty="0" smtClean="0"/>
              <a:t>Convince other actors – organise workshops, motivate and coordinate</a:t>
            </a:r>
          </a:p>
          <a:p>
            <a:pPr lvl="1">
              <a:spcAft>
                <a:spcPts val="0"/>
              </a:spcAft>
            </a:pPr>
            <a:r>
              <a:rPr lang="en-IE" dirty="0" smtClean="0"/>
              <a:t>Draft minutes, notes, letters etc. </a:t>
            </a:r>
          </a:p>
          <a:p>
            <a:pPr lvl="1"/>
            <a:r>
              <a:rPr lang="en-IE" dirty="0" smtClean="0"/>
              <a:t>Talk with people </a:t>
            </a:r>
            <a:r>
              <a:rPr lang="en-IE" dirty="0" smtClean="0">
                <a:sym typeface="Wingdings" panose="05000000000000000000" pitchFamily="2" charset="2"/>
              </a:rPr>
              <a:t></a:t>
            </a:r>
            <a:endParaRPr lang="en-IE" dirty="0" smtClean="0"/>
          </a:p>
          <a:p>
            <a:r>
              <a:rPr lang="en-IE" dirty="0" smtClean="0"/>
              <a:t>Follow rules and instructions </a:t>
            </a:r>
          </a:p>
          <a:p>
            <a:r>
              <a:rPr lang="en-IE" dirty="0" smtClean="0"/>
              <a:t>Facilitate the development and provide guidance on EC rules</a:t>
            </a:r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Partnerships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049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hlinkClick r:id="rId2"/>
              </a:rPr>
              <a:t>https://</a:t>
            </a:r>
            <a:r>
              <a:rPr lang="en-IE" dirty="0" smtClean="0">
                <a:hlinkClick r:id="rId2"/>
              </a:rPr>
              <a:t>epso.europa.eu/job-opportunities_en</a:t>
            </a:r>
            <a:endParaRPr lang="en-IE" dirty="0" smtClean="0"/>
          </a:p>
          <a:p>
            <a:pPr lvl="1"/>
            <a:r>
              <a:rPr lang="en-IE" dirty="0" smtClean="0"/>
              <a:t>Permanent Official/Contract Agent/Temporary Staff – now what you engage in </a:t>
            </a:r>
          </a:p>
          <a:p>
            <a:pPr lvl="1"/>
            <a:r>
              <a:rPr lang="en-IE" dirty="0" smtClean="0"/>
              <a:t>Competitions &amp; reserve lists</a:t>
            </a:r>
          </a:p>
          <a:p>
            <a:pPr lvl="1"/>
            <a:r>
              <a:rPr lang="en-IE" dirty="0" smtClean="0"/>
              <a:t>Traineeships: </a:t>
            </a:r>
            <a:r>
              <a:rPr lang="en-IE" dirty="0">
                <a:hlinkClick r:id="rId3"/>
              </a:rPr>
              <a:t>https://</a:t>
            </a:r>
            <a:r>
              <a:rPr lang="en-IE" dirty="0" smtClean="0">
                <a:hlinkClick r:id="rId3"/>
              </a:rPr>
              <a:t>epso.europa.eu/job-opportunities/traineeships_en</a:t>
            </a:r>
            <a:r>
              <a:rPr lang="en-IE" dirty="0" smtClean="0"/>
              <a:t> </a:t>
            </a:r>
          </a:p>
          <a:p>
            <a:pPr lvl="1"/>
            <a:r>
              <a:rPr lang="en-IE" dirty="0" smtClean="0"/>
              <a:t>Temporary Staff often directly by Agencies</a:t>
            </a:r>
          </a:p>
          <a:p>
            <a:r>
              <a:rPr lang="en-IE" dirty="0" smtClean="0"/>
              <a:t>EPOS does not select staff for EIB and ECB – own procedures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Recruitment for all EU institutions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32885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117</TotalTime>
  <Words>934</Words>
  <Application>Microsoft Office PowerPoint</Application>
  <PresentationFormat>Widescreen</PresentationFormat>
  <Paragraphs>113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RECETOX summer school 2021</vt:lpstr>
      <vt:lpstr>Tasks of a policy officer - I</vt:lpstr>
      <vt:lpstr>Tasks of a policy officer - II</vt:lpstr>
      <vt:lpstr>PowerPoint Presentation</vt:lpstr>
      <vt:lpstr>Horizon Europe</vt:lpstr>
      <vt:lpstr>Steps towards the first Horizon Europe  work programme</vt:lpstr>
      <vt:lpstr>Entities involved in HE management</vt:lpstr>
      <vt:lpstr>Partnerships </vt:lpstr>
      <vt:lpstr>Recruitment for all EU institutions</vt:lpstr>
      <vt:lpstr>PowerPoint Presentation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NORAGER Sofie (RTD)</dc:creator>
  <cp:lastModifiedBy>NORAGER Sofie (RTD)</cp:lastModifiedBy>
  <cp:revision>11</cp:revision>
  <dcterms:created xsi:type="dcterms:W3CDTF">2021-05-26T13:22:45Z</dcterms:created>
  <dcterms:modified xsi:type="dcterms:W3CDTF">2021-06-02T15:41:19Z</dcterms:modified>
</cp:coreProperties>
</file>