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1"/>
  </p:notesMasterIdLst>
  <p:sldIdLst>
    <p:sldId id="258" r:id="rId5"/>
    <p:sldId id="729" r:id="rId6"/>
    <p:sldId id="727" r:id="rId7"/>
    <p:sldId id="726" r:id="rId8"/>
    <p:sldId id="730" r:id="rId9"/>
    <p:sldId id="267" r:id="rId10"/>
    <p:sldId id="731" r:id="rId11"/>
    <p:sldId id="259" r:id="rId12"/>
    <p:sldId id="263" r:id="rId13"/>
    <p:sldId id="732" r:id="rId14"/>
    <p:sldId id="724" r:id="rId15"/>
    <p:sldId id="280" r:id="rId16"/>
    <p:sldId id="733" r:id="rId17"/>
    <p:sldId id="725" r:id="rId18"/>
    <p:sldId id="282" r:id="rId19"/>
    <p:sldId id="281"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E1B3B2-2BD9-4520-A1D0-D7F1EFADDCC7}" v="8" dt="2025-02-24T09:07:07.93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F2"/>
          </a:solidFill>
        </a:fill>
      </a:tcStyle>
    </a:wholeTbl>
    <a:band2H>
      <a:tcTxStyle/>
      <a:tcStyle>
        <a:tcBdr/>
        <a:fill>
          <a:solidFill>
            <a:srgbClr val="E6E6F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3CD"/>
          </a:solidFill>
        </a:fill>
      </a:tcStyle>
    </a:wholeTbl>
    <a:band2H>
      <a:tcTxStyle/>
      <a:tcStyle>
        <a:tcBdr/>
        <a:fill>
          <a:solidFill>
            <a:srgbClr val="E6F2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6CAD4"/>
          </a:solidFill>
        </a:fill>
      </a:tcStyle>
    </a:wholeTbl>
    <a:band2H>
      <a:tcTxStyle/>
      <a:tcStyle>
        <a:tcBdr/>
        <a:fill>
          <a:solidFill>
            <a:srgbClr val="F3E6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16"/>
    <p:restoredTop sz="94523"/>
  </p:normalViewPr>
  <p:slideViewPr>
    <p:cSldViewPr snapToGrid="0" snapToObjects="1">
      <p:cViewPr varScale="1">
        <p:scale>
          <a:sx n="163" d="100"/>
          <a:sy n="163" d="100"/>
        </p:scale>
        <p:origin x="208" y="944"/>
      </p:cViewPr>
      <p:guideLst/>
    </p:cSldViewPr>
  </p:slideViewPr>
  <p:notesTextViewPr>
    <p:cViewPr>
      <p:scale>
        <a:sx n="1" d="1"/>
        <a:sy n="1" d="1"/>
      </p:scale>
      <p:origin x="0" y="0"/>
    </p:cViewPr>
  </p:notesTextViewPr>
  <p:notesViewPr>
    <p:cSldViewPr snapToGrid="0" snapToObjects="1">
      <p:cViewPr varScale="1">
        <p:scale>
          <a:sx n="137" d="100"/>
          <a:sy n="137" d="100"/>
        </p:scale>
        <p:origin x="3536"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143000" y="685800"/>
            <a:ext cx="4572000" cy="3429000"/>
          </a:xfrm>
          <a:prstGeom prst="rect">
            <a:avLst/>
          </a:prstGeom>
        </p:spPr>
        <p:txBody>
          <a:bodyPr/>
          <a:lstStyle/>
          <a:p>
            <a:endParaRPr/>
          </a:p>
        </p:txBody>
      </p:sp>
      <p:sp>
        <p:nvSpPr>
          <p:cNvPr id="165" name="Shape 16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937241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85743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89951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8465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143809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0802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899618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85719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Úvodní snímek">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22B7B6D-E6ED-D94F-B425-41C63E7B28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 y="-49059"/>
            <a:ext cx="6071871" cy="1338680"/>
          </a:xfrm>
          <a:prstGeom prst="rect">
            <a:avLst/>
          </a:prstGeom>
        </p:spPr>
      </p:pic>
      <p:sp>
        <p:nvSpPr>
          <p:cNvPr id="1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 name="Text názvu"/>
          <p:cNvSpPr txBox="1">
            <a:spLocks noGrp="1"/>
          </p:cNvSpPr>
          <p:nvPr>
            <p:ph type="title"/>
          </p:nvPr>
        </p:nvSpPr>
        <p:spPr>
          <a:xfrm>
            <a:off x="398502" y="2900365"/>
            <a:ext cx="11361601" cy="1171581"/>
          </a:xfrm>
          <a:prstGeom prst="rect">
            <a:avLst/>
          </a:prstGeom>
        </p:spPr>
        <p:txBody>
          <a:bodyPr/>
          <a:lstStyle>
            <a:lvl1pPr>
              <a:lnSpc>
                <a:spcPts val="4400"/>
              </a:lnSpc>
              <a:defRPr sz="4400"/>
            </a:lvl1pPr>
          </a:lstStyle>
          <a:p>
            <a:r>
              <a:t>Text názvu</a:t>
            </a:r>
          </a:p>
        </p:txBody>
      </p:sp>
      <p:sp>
        <p:nvSpPr>
          <p:cNvPr id="14" name="Text úrovně 1…"/>
          <p:cNvSpPr txBox="1">
            <a:spLocks noGrp="1"/>
          </p:cNvSpPr>
          <p:nvPr>
            <p:ph type="body" sz="quarter" idx="1"/>
          </p:nvPr>
        </p:nvSpPr>
        <p:spPr>
          <a:xfrm>
            <a:off x="398502" y="4116401"/>
            <a:ext cx="11361601" cy="698498"/>
          </a:xfrm>
          <a:prstGeom prst="rect">
            <a:avLst/>
          </a:prstGeom>
        </p:spPr>
        <p:txBody>
          <a:bodyPr/>
          <a:lstStyle>
            <a:lvl1pPr marL="0" indent="0">
              <a:lnSpc>
                <a:spcPct val="100000"/>
              </a:lnSpc>
              <a:buClrTx/>
              <a:buSzTx/>
              <a:buFontTx/>
              <a:buNone/>
              <a:defRPr sz="2400"/>
            </a:lvl1pPr>
            <a:lvl2pPr marL="0" indent="457200">
              <a:lnSpc>
                <a:spcPct val="100000"/>
              </a:lnSpc>
              <a:buClrTx/>
              <a:buSzTx/>
              <a:buFontTx/>
              <a:buNone/>
              <a:defRPr sz="2400"/>
            </a:lvl2pPr>
            <a:lvl3pPr>
              <a:lnSpc>
                <a:spcPct val="100000"/>
              </a:lnSpc>
              <a:buClrTx/>
              <a:buFontTx/>
              <a:defRPr sz="2400"/>
            </a:lvl3pPr>
            <a:lvl4pPr>
              <a:lnSpc>
                <a:spcPct val="100000"/>
              </a:lnSpc>
              <a:buClrTx/>
              <a:buFontTx/>
              <a:defRPr sz="2400"/>
            </a:lvl4pPr>
            <a:lvl5pPr>
              <a:lnSpc>
                <a:spcPct val="100000"/>
              </a:lnSpc>
              <a:buClrTx/>
              <a:buFontTx/>
              <a:defRPr sz="2400"/>
            </a:lvl5pPr>
          </a:lstStyle>
          <a:p>
            <a:r>
              <a:t>Text úrovně 1</a:t>
            </a:r>
          </a:p>
          <a:p>
            <a:pPr lvl="1"/>
            <a:r>
              <a:t>Text úrovně 2</a:t>
            </a:r>
          </a:p>
          <a:p>
            <a:pPr lvl="2"/>
            <a:r>
              <a:t>Text úrovně 3</a:t>
            </a:r>
          </a:p>
          <a:p>
            <a:pPr lvl="3"/>
            <a:r>
              <a:t>Text úrovně 4</a:t>
            </a:r>
          </a:p>
          <a:p>
            <a:pPr lvl="4"/>
            <a:r>
              <a:t>Text úrovně 5</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MUNI slide">
    <p:bg>
      <p:bgPr>
        <a:solidFill>
          <a:schemeClr val="accent1"/>
        </a:solidFill>
        <a:effectLst/>
      </p:bgPr>
    </p:bg>
    <p:spTree>
      <p:nvGrpSpPr>
        <p:cNvPr id="1" name=""/>
        <p:cNvGrpSpPr/>
        <p:nvPr/>
      </p:nvGrpSpPr>
      <p:grpSpPr>
        <a:xfrm>
          <a:off x="0" y="0"/>
          <a:ext cx="0" cy="0"/>
          <a:chOff x="0" y="0"/>
          <a:chExt cx="0" cy="0"/>
        </a:xfrm>
      </p:grpSpPr>
      <p:sp>
        <p:nvSpPr>
          <p:cNvPr id="150"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 name="Obrázek 3">
            <a:extLst>
              <a:ext uri="{FF2B5EF4-FFF2-40B4-BE49-F238E27FC236}">
                <a16:creationId xmlns:a16="http://schemas.microsoft.com/office/drawing/2014/main" id="{021B7CBA-B16B-9641-A884-A72F1C52EBA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4028" y="2285079"/>
            <a:ext cx="8890088" cy="2304838"/>
          </a:xfrm>
          <a:prstGeom prst="rect">
            <a:avLst/>
          </a:prstGeom>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MUNI slide">
    <p:bg>
      <p:bgPr>
        <a:solidFill>
          <a:schemeClr val="accent1"/>
        </a:solidFill>
        <a:effectLst/>
      </p:bgPr>
    </p:bg>
    <p:spTree>
      <p:nvGrpSpPr>
        <p:cNvPr id="1" name=""/>
        <p:cNvGrpSpPr/>
        <p:nvPr/>
      </p:nvGrpSpPr>
      <p:grpSpPr>
        <a:xfrm>
          <a:off x="0" y="0"/>
          <a:ext cx="0" cy="0"/>
          <a:chOff x="0" y="0"/>
          <a:chExt cx="0" cy="0"/>
        </a:xfrm>
      </p:grpSpPr>
      <p:sp>
        <p:nvSpPr>
          <p:cNvPr id="157"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 name="Obrázek 3">
            <a:extLst>
              <a:ext uri="{FF2B5EF4-FFF2-40B4-BE49-F238E27FC236}">
                <a16:creationId xmlns:a16="http://schemas.microsoft.com/office/drawing/2014/main" id="{003AF767-96CB-924B-BC68-2314DA48ED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2214250"/>
            <a:ext cx="11252316" cy="2461444"/>
          </a:xfrm>
          <a:prstGeom prst="rect">
            <a:avLst/>
          </a:prstGeom>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Název - ve středu">
    <p:spTree>
      <p:nvGrpSpPr>
        <p:cNvPr id="1" name=""/>
        <p:cNvGrpSpPr/>
        <p:nvPr/>
      </p:nvGrpSpPr>
      <p:grpSpPr>
        <a:xfrm>
          <a:off x="0" y="0"/>
          <a:ext cx="0" cy="0"/>
          <a:chOff x="0" y="0"/>
          <a:chExt cx="0" cy="0"/>
        </a:xfrm>
      </p:grpSpPr>
      <p:sp>
        <p:nvSpPr>
          <p:cNvPr id="24" name="Číslo snímku"/>
          <p:cNvSpPr txBox="1">
            <a:spLocks noGrp="1"/>
          </p:cNvSpPr>
          <p:nvPr>
            <p:ph type="sldNum" sz="quarter" idx="2"/>
          </p:nvPr>
        </p:nvSpPr>
        <p:spPr>
          <a:xfrm>
            <a:off x="414000" y="6261667"/>
            <a:ext cx="187552" cy="184666"/>
          </a:xfrm>
          <a:prstGeom prst="rect">
            <a:avLst/>
          </a:prstGeom>
        </p:spPr>
        <p:txBody>
          <a:bodyPr/>
          <a:lstStyle/>
          <a:p>
            <a:fld id="{86CB4B4D-7CA3-9044-876B-883B54F8677D}" type="slidenum">
              <a:t>‹#›</a:t>
            </a:fld>
            <a:endParaRPr/>
          </a:p>
        </p:txBody>
      </p:sp>
      <p:pic>
        <p:nvPicPr>
          <p:cNvPr id="5" name="Obrázek 4">
            <a:extLst>
              <a:ext uri="{FF2B5EF4-FFF2-40B4-BE49-F238E27FC236}">
                <a16:creationId xmlns:a16="http://schemas.microsoft.com/office/drawing/2014/main" id="{D5613D2C-CA42-444B-B6AE-0F405B42E0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65210" y="5993069"/>
            <a:ext cx="3288914" cy="725115"/>
          </a:xfrm>
          <a:prstGeom prst="rect">
            <a:avLst/>
          </a:prstGeom>
        </p:spPr>
      </p:pic>
      <p:sp>
        <p:nvSpPr>
          <p:cNvPr id="6" name="Text názvu">
            <a:extLst>
              <a:ext uri="{FF2B5EF4-FFF2-40B4-BE49-F238E27FC236}">
                <a16:creationId xmlns:a16="http://schemas.microsoft.com/office/drawing/2014/main" id="{70BA0817-5051-FB41-9601-009B0530F961}"/>
              </a:ext>
            </a:extLst>
          </p:cNvPr>
          <p:cNvSpPr txBox="1">
            <a:spLocks noGrp="1"/>
          </p:cNvSpPr>
          <p:nvPr>
            <p:ph type="title"/>
          </p:nvPr>
        </p:nvSpPr>
        <p:spPr>
          <a:xfrm>
            <a:off x="719999" y="719999"/>
            <a:ext cx="10753202" cy="451578"/>
          </a:xfrm>
          <a:prstGeom prst="rect">
            <a:avLst/>
          </a:prstGeom>
        </p:spPr>
        <p:txBody>
          <a:bodyPr/>
          <a:lstStyle/>
          <a:p>
            <a:r>
              <a:rPr dirty="0"/>
              <a:t>Text </a:t>
            </a:r>
            <a:r>
              <a:rPr dirty="0" err="1"/>
              <a:t>názvu</a:t>
            </a:r>
            <a:endParaRPr dirty="0"/>
          </a:p>
        </p:txBody>
      </p:sp>
      <p:sp>
        <p:nvSpPr>
          <p:cNvPr id="7" name="Text úrovně 1…">
            <a:extLst>
              <a:ext uri="{FF2B5EF4-FFF2-40B4-BE49-F238E27FC236}">
                <a16:creationId xmlns:a16="http://schemas.microsoft.com/office/drawing/2014/main" id="{523E5977-2B92-C342-ACC6-24AC74117A01}"/>
              </a:ext>
            </a:extLst>
          </p:cNvPr>
          <p:cNvSpPr txBox="1">
            <a:spLocks noGrp="1"/>
          </p:cNvSpPr>
          <p:nvPr>
            <p:ph type="body" idx="1"/>
          </p:nvPr>
        </p:nvSpPr>
        <p:spPr>
          <a:xfrm>
            <a:off x="719999" y="1692001"/>
            <a:ext cx="10753202" cy="4140000"/>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Tree>
    <p:extLst>
      <p:ext uri="{BB962C8B-B14F-4D97-AF65-F5344CB8AC3E}">
        <p14:creationId xmlns:p14="http://schemas.microsoft.com/office/powerpoint/2010/main" val="19288725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Úvodní snímek">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22B7B6D-E6ED-D94F-B425-41C63E7B28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502" y="615959"/>
            <a:ext cx="6071871" cy="1338680"/>
          </a:xfrm>
          <a:prstGeom prst="rect">
            <a:avLst/>
          </a:prstGeom>
        </p:spPr>
      </p:pic>
      <p:sp>
        <p:nvSpPr>
          <p:cNvPr id="1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 name="Text názvu"/>
          <p:cNvSpPr txBox="1">
            <a:spLocks noGrp="1"/>
          </p:cNvSpPr>
          <p:nvPr>
            <p:ph type="title"/>
          </p:nvPr>
        </p:nvSpPr>
        <p:spPr>
          <a:xfrm>
            <a:off x="398502" y="2900365"/>
            <a:ext cx="11361601" cy="1171581"/>
          </a:xfrm>
          <a:prstGeom prst="rect">
            <a:avLst/>
          </a:prstGeom>
        </p:spPr>
        <p:txBody>
          <a:bodyPr/>
          <a:lstStyle>
            <a:lvl1pPr>
              <a:lnSpc>
                <a:spcPts val="4400"/>
              </a:lnSpc>
              <a:defRPr sz="4400"/>
            </a:lvl1pPr>
          </a:lstStyle>
          <a:p>
            <a:r>
              <a:t>Text názvu</a:t>
            </a:r>
          </a:p>
        </p:txBody>
      </p:sp>
      <p:sp>
        <p:nvSpPr>
          <p:cNvPr id="14" name="Text úrovně 1…"/>
          <p:cNvSpPr txBox="1">
            <a:spLocks noGrp="1"/>
          </p:cNvSpPr>
          <p:nvPr>
            <p:ph type="body" sz="quarter" idx="1"/>
          </p:nvPr>
        </p:nvSpPr>
        <p:spPr>
          <a:xfrm>
            <a:off x="398502" y="4116401"/>
            <a:ext cx="11361601" cy="698498"/>
          </a:xfrm>
          <a:prstGeom prst="rect">
            <a:avLst/>
          </a:prstGeom>
        </p:spPr>
        <p:txBody>
          <a:bodyPr/>
          <a:lstStyle>
            <a:lvl1pPr marL="0" indent="0">
              <a:lnSpc>
                <a:spcPct val="100000"/>
              </a:lnSpc>
              <a:buClrTx/>
              <a:buSzTx/>
              <a:buFontTx/>
              <a:buNone/>
              <a:defRPr sz="2400"/>
            </a:lvl1pPr>
            <a:lvl2pPr marL="0" indent="457200">
              <a:lnSpc>
                <a:spcPct val="100000"/>
              </a:lnSpc>
              <a:buClrTx/>
              <a:buSzTx/>
              <a:buFontTx/>
              <a:buNone/>
              <a:defRPr sz="2400"/>
            </a:lvl2pPr>
            <a:lvl3pPr>
              <a:lnSpc>
                <a:spcPct val="100000"/>
              </a:lnSpc>
              <a:buClrTx/>
              <a:buFontTx/>
              <a:defRPr sz="2400"/>
            </a:lvl3pPr>
            <a:lvl4pPr>
              <a:lnSpc>
                <a:spcPct val="100000"/>
              </a:lnSpc>
              <a:buClrTx/>
              <a:buFontTx/>
              <a:defRPr sz="2400"/>
            </a:lvl4pPr>
            <a:lvl5pPr>
              <a:lnSpc>
                <a:spcPct val="100000"/>
              </a:lnSpc>
              <a:buClrTx/>
              <a:buFontTx/>
              <a:defRPr sz="2400"/>
            </a:lvl5pPr>
          </a:lstStyle>
          <a:p>
            <a:r>
              <a:t>Text úrovně 1</a:t>
            </a:r>
          </a:p>
          <a:p>
            <a:pPr lvl="1"/>
            <a:r>
              <a:t>Text úrovně 2</a:t>
            </a:r>
          </a:p>
          <a:p>
            <a:pPr lvl="2"/>
            <a:r>
              <a:t>Text úrovně 3</a:t>
            </a:r>
          </a:p>
          <a:p>
            <a:pPr lvl="3"/>
            <a:r>
              <a:t>Text úrovně 4</a:t>
            </a:r>
          </a:p>
          <a:p>
            <a:pPr lvl="4"/>
            <a:r>
              <a:t>Text úrovně 5</a:t>
            </a:r>
          </a:p>
        </p:txBody>
      </p:sp>
    </p:spTree>
    <p:extLst>
      <p:ext uri="{BB962C8B-B14F-4D97-AF65-F5344CB8AC3E}">
        <p14:creationId xmlns:p14="http://schemas.microsoft.com/office/powerpoint/2010/main" val="344991457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Heading and content">
    <p:spTree>
      <p:nvGrpSpPr>
        <p:cNvPr id="1" name=""/>
        <p:cNvGrpSpPr/>
        <p:nvPr/>
      </p:nvGrpSpPr>
      <p:grpSpPr>
        <a:xfrm>
          <a:off x="0" y="0"/>
          <a:ext cx="0" cy="0"/>
          <a:chOff x="0" y="0"/>
          <a:chExt cx="0" cy="0"/>
        </a:xfrm>
      </p:grpSpPr>
      <p:sp>
        <p:nvSpPr>
          <p:cNvPr id="2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 name="Text názvu"/>
          <p:cNvSpPr txBox="1">
            <a:spLocks noGrp="1"/>
          </p:cNvSpPr>
          <p:nvPr>
            <p:ph type="title"/>
          </p:nvPr>
        </p:nvSpPr>
        <p:spPr>
          <a:prstGeom prst="rect">
            <a:avLst/>
          </a:prstGeom>
        </p:spPr>
        <p:txBody>
          <a:bodyPr/>
          <a:lstStyle/>
          <a:p>
            <a:r>
              <a:rPr dirty="0"/>
              <a:t>Text </a:t>
            </a:r>
            <a:r>
              <a:rPr dirty="0" err="1"/>
              <a:t>názvu</a:t>
            </a:r>
            <a:endParaRPr dirty="0"/>
          </a:p>
        </p:txBody>
      </p:sp>
      <p:sp>
        <p:nvSpPr>
          <p:cNvPr id="25"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Tree>
    <p:extLst>
      <p:ext uri="{BB962C8B-B14F-4D97-AF65-F5344CB8AC3E}">
        <p14:creationId xmlns:p14="http://schemas.microsoft.com/office/powerpoint/2010/main" val="117605332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zápatí 4"/>
          <p:cNvSpPr>
            <a:spLocks noGrp="1"/>
          </p:cNvSpPr>
          <p:nvPr>
            <p:ph type="ftr" sz="quarter" idx="10"/>
          </p:nvPr>
        </p:nvSpPr>
        <p:spPr>
          <a:xfrm>
            <a:off x="4165600" y="6356351"/>
            <a:ext cx="3860800" cy="365125"/>
          </a:xfrm>
          <a:prstGeom prst="rect">
            <a:avLst/>
          </a:prstGeom>
        </p:spPr>
        <p:txBody>
          <a:bodyPr/>
          <a:lstStyle>
            <a:lvl1pPr>
              <a:defRPr/>
            </a:lvl1pPr>
          </a:lstStyle>
          <a:p>
            <a:pPr>
              <a:defRPr/>
            </a:pPr>
            <a:endParaRPr lang="cs-CZ"/>
          </a:p>
        </p:txBody>
      </p:sp>
      <p:sp>
        <p:nvSpPr>
          <p:cNvPr id="5" name="Zástupný symbol pro číslo snímku 5"/>
          <p:cNvSpPr>
            <a:spLocks noGrp="1"/>
          </p:cNvSpPr>
          <p:nvPr>
            <p:ph type="sldNum" sz="quarter" idx="11"/>
          </p:nvPr>
        </p:nvSpPr>
        <p:spPr/>
        <p:txBody>
          <a:bodyPr/>
          <a:lstStyle>
            <a:lvl1pPr>
              <a:defRPr/>
            </a:lvl1pPr>
          </a:lstStyle>
          <a:p>
            <a:pPr>
              <a:defRPr/>
            </a:pPr>
            <a:fld id="{41F97806-7F00-4131-9FBD-A13145B2119B}" type="slidenum">
              <a:rPr lang="cs-CZ"/>
              <a:pPr>
                <a:defRPr/>
              </a:pPr>
              <a:t>‹#›</a:t>
            </a:fld>
            <a:endParaRPr lang="cs-CZ"/>
          </a:p>
        </p:txBody>
      </p:sp>
    </p:spTree>
    <p:extLst>
      <p:ext uri="{BB962C8B-B14F-4D97-AF65-F5344CB8AC3E}">
        <p14:creationId xmlns:p14="http://schemas.microsoft.com/office/powerpoint/2010/main" val="2472324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Heading, subheading and text">
    <p:spTree>
      <p:nvGrpSpPr>
        <p:cNvPr id="1" name=""/>
        <p:cNvGrpSpPr/>
        <p:nvPr/>
      </p:nvGrpSpPr>
      <p:grpSpPr>
        <a:xfrm>
          <a:off x="0" y="0"/>
          <a:ext cx="0" cy="0"/>
          <a:chOff x="0" y="0"/>
          <a:chExt cx="0" cy="0"/>
        </a:xfrm>
      </p:grpSpPr>
      <p:sp>
        <p:nvSpPr>
          <p:cNvPr id="42" name="Text úrovně 1…"/>
          <p:cNvSpPr txBox="1">
            <a:spLocks noGrp="1"/>
          </p:cNvSpPr>
          <p:nvPr>
            <p:ph type="body" idx="1"/>
          </p:nvPr>
        </p:nvSpPr>
        <p:spPr>
          <a:prstGeom prst="rect">
            <a:avLst/>
          </a:prstGeom>
        </p:spPr>
        <p:txBody>
          <a:bodyPr/>
          <a:lstStyle>
            <a:lvl1pPr>
              <a:buClr>
                <a:srgbClr val="F4BF92"/>
              </a:buClr>
              <a:defRPr/>
            </a:lvl1pPr>
            <a:lvl2pPr>
              <a:buClr>
                <a:srgbClr val="F4BF92"/>
              </a:buClr>
              <a:defRPr/>
            </a:lvl2pPr>
          </a:lstStyle>
          <a:p>
            <a:r>
              <a:rPr dirty="0"/>
              <a:t>Text </a:t>
            </a:r>
            <a:r>
              <a:rPr dirty="0" err="1"/>
              <a:t>úrovně</a:t>
            </a:r>
            <a:r>
              <a:rPr dirty="0"/>
              <a:t> 1</a:t>
            </a:r>
          </a:p>
          <a:p>
            <a:pPr lvl="1"/>
            <a:r>
              <a:rPr dirty="0"/>
              <a:t>Text </a:t>
            </a:r>
            <a:r>
              <a:rPr dirty="0" err="1"/>
              <a:t>úrovně</a:t>
            </a:r>
            <a:r>
              <a:rPr dirty="0"/>
              <a:t> 2</a:t>
            </a:r>
          </a:p>
          <a:p>
            <a:pPr lvl="2"/>
            <a:r>
              <a:rPr dirty="0"/>
              <a:t>Text </a:t>
            </a:r>
            <a:r>
              <a:rPr dirty="0" err="1"/>
              <a:t>úrovně</a:t>
            </a:r>
            <a:r>
              <a:rPr dirty="0"/>
              <a:t> 3</a:t>
            </a:r>
          </a:p>
          <a:p>
            <a:pPr lvl="3"/>
            <a:r>
              <a:rPr dirty="0"/>
              <a:t>Text </a:t>
            </a:r>
            <a:r>
              <a:rPr dirty="0" err="1"/>
              <a:t>úrovně</a:t>
            </a:r>
            <a:r>
              <a:rPr dirty="0"/>
              <a:t> 4</a:t>
            </a:r>
          </a:p>
          <a:p>
            <a:pPr lvl="4"/>
            <a:r>
              <a:rPr dirty="0"/>
              <a:t>Text </a:t>
            </a:r>
            <a:r>
              <a:rPr dirty="0" err="1"/>
              <a:t>úrovně</a:t>
            </a:r>
            <a:r>
              <a:rPr dirty="0"/>
              <a:t> 5</a:t>
            </a:r>
          </a:p>
        </p:txBody>
      </p:sp>
      <p:sp>
        <p:nvSpPr>
          <p:cNvPr id="4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 name="Text názvu"/>
          <p:cNvSpPr txBox="1">
            <a:spLocks noGrp="1"/>
          </p:cNvSpPr>
          <p:nvPr>
            <p:ph type="title"/>
          </p:nvPr>
        </p:nvSpPr>
        <p:spPr>
          <a:prstGeom prst="rect">
            <a:avLst/>
          </a:prstGeom>
        </p:spPr>
        <p:txBody>
          <a:bodyPr/>
          <a:lstStyle/>
          <a:p>
            <a:r>
              <a:rPr dirty="0"/>
              <a:t>Text </a:t>
            </a:r>
            <a:r>
              <a:rPr dirty="0" err="1"/>
              <a:t>názvu</a:t>
            </a:r>
            <a:endParaRPr dirty="0"/>
          </a:p>
        </p:txBody>
      </p:sp>
      <p:pic>
        <p:nvPicPr>
          <p:cNvPr id="9" name="Obrázek 8">
            <a:extLst>
              <a:ext uri="{FF2B5EF4-FFF2-40B4-BE49-F238E27FC236}">
                <a16:creationId xmlns:a16="http://schemas.microsoft.com/office/drawing/2014/main" id="{D9D9BE1F-92C2-DC4D-8B1D-6926ADFBF6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1766" y="5897578"/>
            <a:ext cx="1908987" cy="740027"/>
          </a:xfrm>
          <a:prstGeom prst="rect">
            <a:avLst/>
          </a:prstGeom>
        </p:spPr>
      </p:pic>
      <p:sp>
        <p:nvSpPr>
          <p:cNvPr id="2" name="TextovéPole 1">
            <a:extLst>
              <a:ext uri="{FF2B5EF4-FFF2-40B4-BE49-F238E27FC236}">
                <a16:creationId xmlns:a16="http://schemas.microsoft.com/office/drawing/2014/main" id="{DFC72853-DF1C-9C43-B219-F79A73F78416}"/>
              </a:ext>
            </a:extLst>
          </p:cNvPr>
          <p:cNvSpPr txBox="1"/>
          <p:nvPr userDrawn="1"/>
        </p:nvSpPr>
        <p:spPr>
          <a:xfrm>
            <a:off x="762539" y="6213926"/>
            <a:ext cx="292608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cs-CZ" sz="1200" b="0" i="0" u="none" strike="noStrike" cap="none" spc="0" normalizeH="0" baseline="0" dirty="0">
                <a:ln>
                  <a:noFill/>
                </a:ln>
                <a:solidFill>
                  <a:srgbClr val="F4BF92"/>
                </a:solidFill>
                <a:effectLst/>
                <a:uFillTx/>
                <a:latin typeface="+mn-lt"/>
                <a:ea typeface="+mn-ea"/>
                <a:cs typeface="+mn-cs"/>
                <a:sym typeface="Arial"/>
              </a:rPr>
              <a:t>https://www.eirene-ri.eu</a:t>
            </a:r>
          </a:p>
        </p:txBody>
      </p:sp>
    </p:spTree>
    <p:extLst>
      <p:ext uri="{BB962C8B-B14F-4D97-AF65-F5344CB8AC3E}">
        <p14:creationId xmlns:p14="http://schemas.microsoft.com/office/powerpoint/2010/main" val="1936713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Heading, subheading and text">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645DF294-A250-094F-A0EA-1E61022780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65210" y="5993069"/>
            <a:ext cx="3288914" cy="725115"/>
          </a:xfrm>
          <a:prstGeom prst="rect">
            <a:avLst/>
          </a:prstGeom>
        </p:spPr>
      </p:pic>
      <p:sp>
        <p:nvSpPr>
          <p:cNvPr id="42"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4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 name="Zástupný symbol pro text 7"/>
          <p:cNvSpPr>
            <a:spLocks noGrp="1"/>
          </p:cNvSpPr>
          <p:nvPr>
            <p:ph type="body" sz="quarter" idx="13"/>
          </p:nvPr>
        </p:nvSpPr>
        <p:spPr>
          <a:xfrm>
            <a:off x="720724" y="1296001"/>
            <a:ext cx="10752140" cy="271577"/>
          </a:xfrm>
          <a:prstGeom prst="rect">
            <a:avLst/>
          </a:prstGeom>
        </p:spPr>
        <p:txBody>
          <a:bodyPr/>
          <a:lstStyle/>
          <a:p>
            <a:pPr marL="0" indent="0">
              <a:lnSpc>
                <a:spcPts val="2300"/>
              </a:lnSpc>
              <a:buClrTx/>
              <a:buSzTx/>
              <a:buFontTx/>
              <a:buNone/>
              <a:defRPr sz="2000">
                <a:solidFill>
                  <a:schemeClr val="accent1"/>
                </a:solidFill>
              </a:defRPr>
            </a:pPr>
            <a:endParaRPr/>
          </a:p>
        </p:txBody>
      </p:sp>
      <p:sp>
        <p:nvSpPr>
          <p:cNvPr id="45" name="Text názvu"/>
          <p:cNvSpPr txBox="1">
            <a:spLocks noGrp="1"/>
          </p:cNvSpPr>
          <p:nvPr>
            <p:ph type="title"/>
          </p:nvPr>
        </p:nvSpPr>
        <p:spPr>
          <a:prstGeom prst="rect">
            <a:avLst/>
          </a:prstGeom>
        </p:spPr>
        <p:txBody>
          <a:bodyPr/>
          <a:lstStyle/>
          <a:p>
            <a:r>
              <a:t>Text názvu</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Heading and comparison">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E02F0435-D568-3F44-A2D9-3E9033791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65210" y="5993069"/>
            <a:ext cx="3288914" cy="725115"/>
          </a:xfrm>
          <a:prstGeom prst="rect">
            <a:avLst/>
          </a:prstGeom>
        </p:spPr>
      </p:pic>
      <p:sp>
        <p:nvSpPr>
          <p:cNvPr id="5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 name="Text úrovně 1…"/>
          <p:cNvSpPr txBox="1">
            <a:spLocks noGrp="1"/>
          </p:cNvSpPr>
          <p:nvPr>
            <p:ph type="body" sz="quarter" idx="1"/>
          </p:nvPr>
        </p:nvSpPr>
        <p:spPr>
          <a:xfrm>
            <a:off x="720725" y="1296001"/>
            <a:ext cx="5220000" cy="271577"/>
          </a:xfrm>
          <a:prstGeom prst="rect">
            <a:avLst/>
          </a:prstGeom>
        </p:spPr>
        <p:txBody>
          <a:bodyPr/>
          <a:lstStyle>
            <a:lvl1pPr marL="0" indent="0">
              <a:lnSpc>
                <a:spcPts val="2300"/>
              </a:lnSpc>
              <a:buClrTx/>
              <a:buSzTx/>
              <a:buFontTx/>
              <a:buNone/>
              <a:defRPr sz="2000">
                <a:solidFill>
                  <a:schemeClr val="accent1"/>
                </a:solidFill>
              </a:defRPr>
            </a:lvl1pPr>
            <a:lvl2pPr marL="0" indent="0">
              <a:lnSpc>
                <a:spcPts val="2300"/>
              </a:lnSpc>
              <a:buClrTx/>
              <a:buSzTx/>
              <a:buFontTx/>
              <a:buNone/>
              <a:defRPr sz="2000">
                <a:solidFill>
                  <a:schemeClr val="accent1"/>
                </a:solidFill>
              </a:defRPr>
            </a:lvl2pPr>
            <a:lvl3pPr>
              <a:lnSpc>
                <a:spcPts val="2300"/>
              </a:lnSpc>
              <a:buClrTx/>
              <a:buFontTx/>
              <a:defRPr sz="2000">
                <a:solidFill>
                  <a:schemeClr val="accent1"/>
                </a:solidFill>
              </a:defRPr>
            </a:lvl3pPr>
            <a:lvl4pPr>
              <a:lnSpc>
                <a:spcPts val="2300"/>
              </a:lnSpc>
              <a:buClrTx/>
              <a:buFontTx/>
              <a:defRPr sz="2000">
                <a:solidFill>
                  <a:schemeClr val="accent1"/>
                </a:solidFill>
              </a:defRPr>
            </a:lvl4pPr>
            <a:lvl5pPr>
              <a:lnSpc>
                <a:spcPts val="2300"/>
              </a:lnSpc>
              <a:buClrTx/>
              <a:buFontTx/>
              <a:defRPr sz="2000">
                <a:solidFill>
                  <a:schemeClr val="accent1"/>
                </a:solidFill>
              </a:defRPr>
            </a:lvl5pPr>
          </a:lstStyle>
          <a:p>
            <a:r>
              <a:t>Text úrovně 1</a:t>
            </a:r>
          </a:p>
          <a:p>
            <a:pPr lvl="1"/>
            <a:r>
              <a:t>Text úrovně 2</a:t>
            </a:r>
          </a:p>
          <a:p>
            <a:pPr lvl="2"/>
            <a:r>
              <a:t>Text úrovně 3</a:t>
            </a:r>
          </a:p>
          <a:p>
            <a:pPr lvl="3"/>
            <a:r>
              <a:t>Text úrovně 4</a:t>
            </a:r>
          </a:p>
          <a:p>
            <a:pPr lvl="4"/>
            <a:r>
              <a:t>Text úrovně 5</a:t>
            </a:r>
          </a:p>
        </p:txBody>
      </p:sp>
      <p:sp>
        <p:nvSpPr>
          <p:cNvPr id="55" name="Text názvu"/>
          <p:cNvSpPr txBox="1">
            <a:spLocks noGrp="1"/>
          </p:cNvSpPr>
          <p:nvPr>
            <p:ph type="title"/>
          </p:nvPr>
        </p:nvSpPr>
        <p:spPr>
          <a:prstGeom prst="rect">
            <a:avLst/>
          </a:prstGeom>
        </p:spPr>
        <p:txBody>
          <a:bodyPr/>
          <a:lstStyle/>
          <a:p>
            <a:r>
              <a:t>Text názvu</a:t>
            </a:r>
          </a:p>
        </p:txBody>
      </p:sp>
      <p:sp>
        <p:nvSpPr>
          <p:cNvPr id="56" name="Zástupný symbol pro text 7"/>
          <p:cNvSpPr>
            <a:spLocks noGrp="1"/>
          </p:cNvSpPr>
          <p:nvPr>
            <p:ph type="body" sz="quarter" idx="13"/>
          </p:nvPr>
        </p:nvSpPr>
        <p:spPr>
          <a:xfrm>
            <a:off x="6251278" y="1290515"/>
            <a:ext cx="5220001" cy="271577"/>
          </a:xfrm>
          <a:prstGeom prst="rect">
            <a:avLst/>
          </a:prstGeom>
        </p:spPr>
        <p:txBody>
          <a:bodyPr/>
          <a:lstStyle/>
          <a:p>
            <a:pPr marL="0" indent="0">
              <a:lnSpc>
                <a:spcPts val="2300"/>
              </a:lnSpc>
              <a:buClrTx/>
              <a:buSzTx/>
              <a:buFontTx/>
              <a:buNone/>
              <a:defRPr sz="2000">
                <a:solidFill>
                  <a:schemeClr val="accent1"/>
                </a:solidFill>
              </a:defRPr>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Heading, content and text">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101D6005-1197-344A-8E64-8266344930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65210" y="5993069"/>
            <a:ext cx="3288914" cy="725115"/>
          </a:xfrm>
          <a:prstGeom prst="rect">
            <a:avLst/>
          </a:prstGeom>
        </p:spPr>
      </p:pic>
      <p:sp>
        <p:nvSpPr>
          <p:cNvPr id="64" name="Text úrovně 1…"/>
          <p:cNvSpPr txBox="1">
            <a:spLocks noGrp="1"/>
          </p:cNvSpPr>
          <p:nvPr>
            <p:ph type="body" sz="half" idx="1"/>
          </p:nvPr>
        </p:nvSpPr>
        <p:spPr>
          <a:xfrm>
            <a:off x="719137" y="1695074"/>
            <a:ext cx="5218413" cy="3896712"/>
          </a:xfrm>
          <a:prstGeom prst="rect">
            <a:avLst/>
          </a:prstGeom>
        </p:spPr>
        <p:txBody>
          <a:bodyPr/>
          <a:lstStyle>
            <a:lvl1pPr marL="0" indent="0">
              <a:lnSpc>
                <a:spcPct val="100000"/>
              </a:lnSpc>
              <a:buClrTx/>
              <a:buSzTx/>
              <a:buFontTx/>
              <a:buNone/>
            </a:lvl1pPr>
            <a:lvl2pPr marL="0" indent="0">
              <a:lnSpc>
                <a:spcPct val="100000"/>
              </a:lnSpc>
              <a:buClrTx/>
              <a:buSzTx/>
              <a:buFontTx/>
              <a:buNone/>
            </a:lvl2pPr>
            <a:lvl3pPr>
              <a:lnSpc>
                <a:spcPct val="100000"/>
              </a:lnSpc>
              <a:buClrTx/>
              <a:buFontTx/>
            </a:lvl3pPr>
            <a:lvl4pPr>
              <a:lnSpc>
                <a:spcPct val="100000"/>
              </a:lnSpc>
              <a:buClrTx/>
              <a:buFontTx/>
            </a:lvl4pPr>
            <a:lvl5pPr>
              <a:lnSpc>
                <a:spcPct val="100000"/>
              </a:lnSpc>
              <a:buClrTx/>
              <a:buFontTx/>
            </a:lvl5pPr>
          </a:lstStyle>
          <a:p>
            <a:r>
              <a:t>Text úrovně 1</a:t>
            </a:r>
          </a:p>
          <a:p>
            <a:pPr lvl="1"/>
            <a:r>
              <a:t>Text úrovně 2</a:t>
            </a:r>
          </a:p>
          <a:p>
            <a:pPr lvl="2"/>
            <a:r>
              <a:t>Text úrovně 3</a:t>
            </a:r>
          </a:p>
          <a:p>
            <a:pPr lvl="3"/>
            <a:r>
              <a:t>Text úrovně 4</a:t>
            </a:r>
          </a:p>
          <a:p>
            <a:pPr lvl="4"/>
            <a:r>
              <a:t>Text úrovně 5</a:t>
            </a:r>
          </a:p>
        </p:txBody>
      </p:sp>
      <p:sp>
        <p:nvSpPr>
          <p:cNvPr id="65"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6" name="Text názvu"/>
          <p:cNvSpPr txBox="1">
            <a:spLocks noGrp="1"/>
          </p:cNvSpPr>
          <p:nvPr>
            <p:ph type="title"/>
          </p:nvPr>
        </p:nvSpPr>
        <p:spPr>
          <a:prstGeom prst="rect">
            <a:avLst/>
          </a:prstGeom>
        </p:spPr>
        <p:txBody>
          <a:bodyPr/>
          <a:lstStyle/>
          <a:p>
            <a:r>
              <a:t>Text názvu</a:t>
            </a:r>
          </a:p>
        </p:txBody>
      </p:sp>
      <p:sp>
        <p:nvSpPr>
          <p:cNvPr id="67" name="Zástupný symbol pro text 13"/>
          <p:cNvSpPr>
            <a:spLocks noGrp="1"/>
          </p:cNvSpPr>
          <p:nvPr>
            <p:ph type="body" sz="quarter" idx="13"/>
          </p:nvPr>
        </p:nvSpPr>
        <p:spPr>
          <a:xfrm>
            <a:off x="720724" y="5599669"/>
            <a:ext cx="5218414" cy="216001"/>
          </a:xfrm>
          <a:prstGeom prst="rect">
            <a:avLst/>
          </a:prstGeom>
        </p:spPr>
        <p:txBody>
          <a:bodyPr anchor="ctr"/>
          <a:lstStyle/>
          <a:p>
            <a:pPr marL="0" indent="0">
              <a:lnSpc>
                <a:spcPts val="1100"/>
              </a:lnSpc>
              <a:buClrTx/>
              <a:buSzTx/>
              <a:buFontTx/>
              <a:buNone/>
              <a:defRPr sz="1000"/>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Heading, subheading and three columns">
    <p:spTree>
      <p:nvGrpSpPr>
        <p:cNvPr id="1" name=""/>
        <p:cNvGrpSpPr/>
        <p:nvPr/>
      </p:nvGrpSpPr>
      <p:grpSpPr>
        <a:xfrm>
          <a:off x="0" y="0"/>
          <a:ext cx="0" cy="0"/>
          <a:chOff x="0" y="0"/>
          <a:chExt cx="0" cy="0"/>
        </a:xfrm>
      </p:grpSpPr>
      <p:sp>
        <p:nvSpPr>
          <p:cNvPr id="75" name="Text úrovně 1…"/>
          <p:cNvSpPr txBox="1">
            <a:spLocks noGrp="1"/>
          </p:cNvSpPr>
          <p:nvPr>
            <p:ph type="body" sz="quarter" idx="1"/>
          </p:nvPr>
        </p:nvSpPr>
        <p:spPr>
          <a:xfrm>
            <a:off x="4439999" y="1692001"/>
            <a:ext cx="3311526" cy="2230712"/>
          </a:xfrm>
          <a:prstGeom prst="rect">
            <a:avLst/>
          </a:prstGeom>
        </p:spPr>
        <p:txBody>
          <a:bodyPr/>
          <a:lstStyle>
            <a:lvl1pPr marL="0" indent="0">
              <a:lnSpc>
                <a:spcPct val="100000"/>
              </a:lnSpc>
              <a:buClrTx/>
              <a:buSzTx/>
              <a:buFontTx/>
              <a:buNone/>
            </a:lvl1pPr>
            <a:lvl2pPr marL="0" indent="0">
              <a:lnSpc>
                <a:spcPct val="100000"/>
              </a:lnSpc>
              <a:buClrTx/>
              <a:buSzTx/>
              <a:buFontTx/>
              <a:buNone/>
            </a:lvl2pPr>
            <a:lvl3pPr>
              <a:lnSpc>
                <a:spcPct val="100000"/>
              </a:lnSpc>
              <a:buClrTx/>
              <a:buFontTx/>
            </a:lvl3pPr>
            <a:lvl4pPr>
              <a:lnSpc>
                <a:spcPct val="100000"/>
              </a:lnSpc>
              <a:buClrTx/>
              <a:buFontTx/>
            </a:lvl4pPr>
            <a:lvl5pPr>
              <a:lnSpc>
                <a:spcPct val="100000"/>
              </a:lnSpc>
              <a:buClrTx/>
              <a:buFontTx/>
            </a:lvl5pPr>
          </a:lstStyle>
          <a:p>
            <a:r>
              <a:t>Text úrovně 1</a:t>
            </a:r>
          </a:p>
          <a:p>
            <a:pPr lvl="1"/>
            <a:r>
              <a:t>Text úrovně 2</a:t>
            </a:r>
          </a:p>
          <a:p>
            <a:pPr lvl="2"/>
            <a:r>
              <a:t>Text úrovně 3</a:t>
            </a:r>
          </a:p>
          <a:p>
            <a:pPr lvl="3"/>
            <a:r>
              <a:t>Text úrovně 4</a:t>
            </a:r>
          </a:p>
          <a:p>
            <a:pPr lvl="4"/>
            <a:r>
              <a:t>Text úrovně 5</a:t>
            </a:r>
          </a:p>
        </p:txBody>
      </p:sp>
      <p:sp>
        <p:nvSpPr>
          <p:cNvPr id="76"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7" name="Zástupný symbol pro text 5"/>
          <p:cNvSpPr>
            <a:spLocks noGrp="1"/>
          </p:cNvSpPr>
          <p:nvPr>
            <p:ph type="body" sz="quarter" idx="13"/>
          </p:nvPr>
        </p:nvSpPr>
        <p:spPr>
          <a:xfrm>
            <a:off x="719998" y="4414270"/>
            <a:ext cx="3312002" cy="1427731"/>
          </a:xfrm>
          <a:prstGeom prst="rect">
            <a:avLst/>
          </a:prstGeom>
        </p:spPr>
        <p:txBody>
          <a:bodyPr/>
          <a:lstStyle/>
          <a:p>
            <a:pPr marL="0" indent="0">
              <a:lnSpc>
                <a:spcPts val="1800"/>
              </a:lnSpc>
              <a:buClrTx/>
              <a:buSzTx/>
              <a:buFontTx/>
              <a:buNone/>
              <a:defRPr sz="1500"/>
            </a:pPr>
            <a:endParaRPr/>
          </a:p>
        </p:txBody>
      </p:sp>
      <p:sp>
        <p:nvSpPr>
          <p:cNvPr id="78" name="Zástupný symbol pro text 5"/>
          <p:cNvSpPr>
            <a:spLocks noGrp="1"/>
          </p:cNvSpPr>
          <p:nvPr>
            <p:ph type="body" sz="quarter" idx="14"/>
          </p:nvPr>
        </p:nvSpPr>
        <p:spPr>
          <a:xfrm>
            <a:off x="4439999" y="4414270"/>
            <a:ext cx="3312001" cy="1427731"/>
          </a:xfrm>
          <a:prstGeom prst="rect">
            <a:avLst/>
          </a:prstGeom>
        </p:spPr>
        <p:txBody>
          <a:bodyPr/>
          <a:lstStyle/>
          <a:p>
            <a:pPr marL="0" indent="0">
              <a:lnSpc>
                <a:spcPts val="1800"/>
              </a:lnSpc>
              <a:buClrTx/>
              <a:buSzTx/>
              <a:buFontTx/>
              <a:buNone/>
              <a:defRPr sz="1500"/>
            </a:pPr>
            <a:endParaRPr/>
          </a:p>
        </p:txBody>
      </p:sp>
      <p:sp>
        <p:nvSpPr>
          <p:cNvPr id="79" name="Zástupný symbol pro text 5"/>
          <p:cNvSpPr>
            <a:spLocks noGrp="1"/>
          </p:cNvSpPr>
          <p:nvPr>
            <p:ph type="body" sz="quarter" idx="15"/>
          </p:nvPr>
        </p:nvSpPr>
        <p:spPr>
          <a:xfrm>
            <a:off x="8161200" y="4414270"/>
            <a:ext cx="3312001" cy="1427731"/>
          </a:xfrm>
          <a:prstGeom prst="rect">
            <a:avLst/>
          </a:prstGeom>
        </p:spPr>
        <p:txBody>
          <a:bodyPr/>
          <a:lstStyle/>
          <a:p>
            <a:pPr marL="0" indent="0">
              <a:lnSpc>
                <a:spcPts val="1800"/>
              </a:lnSpc>
              <a:buClrTx/>
              <a:buSzTx/>
              <a:buFontTx/>
              <a:buNone/>
              <a:defRPr sz="1500"/>
            </a:pPr>
            <a:endParaRPr/>
          </a:p>
        </p:txBody>
      </p:sp>
      <p:sp>
        <p:nvSpPr>
          <p:cNvPr id="80" name="Zástupný symbol pro text 13"/>
          <p:cNvSpPr>
            <a:spLocks noGrp="1"/>
          </p:cNvSpPr>
          <p:nvPr>
            <p:ph type="body" sz="quarter" idx="16"/>
          </p:nvPr>
        </p:nvSpPr>
        <p:spPr>
          <a:xfrm>
            <a:off x="720725" y="4025136"/>
            <a:ext cx="3311525" cy="216001"/>
          </a:xfrm>
          <a:prstGeom prst="rect">
            <a:avLst/>
          </a:prstGeom>
        </p:spPr>
        <p:txBody>
          <a:bodyPr anchor="ctr"/>
          <a:lstStyle/>
          <a:p>
            <a:pPr marL="0" indent="0">
              <a:lnSpc>
                <a:spcPts val="1100"/>
              </a:lnSpc>
              <a:buClrTx/>
              <a:buSzTx/>
              <a:buFontTx/>
              <a:buNone/>
              <a:defRPr sz="1000"/>
            </a:pPr>
            <a:endParaRPr/>
          </a:p>
        </p:txBody>
      </p:sp>
      <p:sp>
        <p:nvSpPr>
          <p:cNvPr id="81" name="Zástupný symbol pro text 13"/>
          <p:cNvSpPr>
            <a:spLocks noGrp="1"/>
          </p:cNvSpPr>
          <p:nvPr>
            <p:ph type="body" sz="quarter" idx="17"/>
          </p:nvPr>
        </p:nvSpPr>
        <p:spPr>
          <a:xfrm>
            <a:off x="4440475" y="4025136"/>
            <a:ext cx="3311526" cy="216001"/>
          </a:xfrm>
          <a:prstGeom prst="rect">
            <a:avLst/>
          </a:prstGeom>
        </p:spPr>
        <p:txBody>
          <a:bodyPr anchor="ctr"/>
          <a:lstStyle/>
          <a:p>
            <a:pPr marL="0" indent="0">
              <a:lnSpc>
                <a:spcPts val="1100"/>
              </a:lnSpc>
              <a:buClrTx/>
              <a:buSzTx/>
              <a:buFontTx/>
              <a:buNone/>
              <a:defRPr sz="1000"/>
            </a:pPr>
            <a:endParaRPr/>
          </a:p>
        </p:txBody>
      </p:sp>
      <p:sp>
        <p:nvSpPr>
          <p:cNvPr id="82" name="Zástupný symbol pro text 13"/>
          <p:cNvSpPr>
            <a:spLocks noGrp="1"/>
          </p:cNvSpPr>
          <p:nvPr>
            <p:ph type="body" sz="quarter" idx="18"/>
          </p:nvPr>
        </p:nvSpPr>
        <p:spPr>
          <a:xfrm>
            <a:off x="8161435" y="4025136"/>
            <a:ext cx="3311526" cy="216001"/>
          </a:xfrm>
          <a:prstGeom prst="rect">
            <a:avLst/>
          </a:prstGeom>
        </p:spPr>
        <p:txBody>
          <a:bodyPr anchor="ctr"/>
          <a:lstStyle/>
          <a:p>
            <a:pPr marL="0" indent="0">
              <a:lnSpc>
                <a:spcPts val="1100"/>
              </a:lnSpc>
              <a:buClrTx/>
              <a:buSzTx/>
              <a:buFontTx/>
              <a:buNone/>
              <a:defRPr sz="1000"/>
            </a:pPr>
            <a:endParaRPr/>
          </a:p>
        </p:txBody>
      </p:sp>
      <p:sp>
        <p:nvSpPr>
          <p:cNvPr id="83" name="Zástupný symbol pro text 7"/>
          <p:cNvSpPr>
            <a:spLocks noGrp="1"/>
          </p:cNvSpPr>
          <p:nvPr>
            <p:ph type="body" sz="quarter" idx="19"/>
          </p:nvPr>
        </p:nvSpPr>
        <p:spPr>
          <a:xfrm>
            <a:off x="720724" y="1296001"/>
            <a:ext cx="10752140" cy="271577"/>
          </a:xfrm>
          <a:prstGeom prst="rect">
            <a:avLst/>
          </a:prstGeom>
        </p:spPr>
        <p:txBody>
          <a:bodyPr/>
          <a:lstStyle/>
          <a:p>
            <a:pPr marL="0" indent="0">
              <a:lnSpc>
                <a:spcPts val="2300"/>
              </a:lnSpc>
              <a:buClrTx/>
              <a:buSzTx/>
              <a:buFontTx/>
              <a:buNone/>
              <a:defRPr sz="2000">
                <a:solidFill>
                  <a:schemeClr val="accent1"/>
                </a:solidFill>
              </a:defRPr>
            </a:pPr>
            <a:endParaRPr/>
          </a:p>
        </p:txBody>
      </p:sp>
      <p:sp>
        <p:nvSpPr>
          <p:cNvPr id="84" name="Text názvu"/>
          <p:cNvSpPr txBox="1">
            <a:spLocks noGrp="1"/>
          </p:cNvSpPr>
          <p:nvPr>
            <p:ph type="title"/>
          </p:nvPr>
        </p:nvSpPr>
        <p:spPr>
          <a:prstGeom prst="rect">
            <a:avLst/>
          </a:prstGeom>
        </p:spPr>
        <p:txBody>
          <a:bodyPr/>
          <a:lstStyle/>
          <a:p>
            <a:r>
              <a:t>Text názvu</a:t>
            </a:r>
          </a:p>
        </p:txBody>
      </p:sp>
      <p:pic>
        <p:nvPicPr>
          <p:cNvPr id="14" name="Obrázek 13">
            <a:extLst>
              <a:ext uri="{FF2B5EF4-FFF2-40B4-BE49-F238E27FC236}">
                <a16:creationId xmlns:a16="http://schemas.microsoft.com/office/drawing/2014/main" id="{939831DC-533C-D64F-85DF-A662DA2580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65210" y="5993069"/>
            <a:ext cx="3288914" cy="725115"/>
          </a:xfrm>
          <a:prstGeom prst="rect">
            <a:avLst/>
          </a:prstGeom>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ntent and text without heading">
    <p:spTree>
      <p:nvGrpSpPr>
        <p:cNvPr id="1" name=""/>
        <p:cNvGrpSpPr/>
        <p:nvPr/>
      </p:nvGrpSpPr>
      <p:grpSpPr>
        <a:xfrm>
          <a:off x="0" y="0"/>
          <a:ext cx="0" cy="0"/>
          <a:chOff x="0" y="0"/>
          <a:chExt cx="0" cy="0"/>
        </a:xfrm>
      </p:grpSpPr>
      <p:sp>
        <p:nvSpPr>
          <p:cNvPr id="9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3" name="Text úrovně 1…"/>
          <p:cNvSpPr txBox="1">
            <a:spLocks noGrp="1"/>
          </p:cNvSpPr>
          <p:nvPr>
            <p:ph type="body" sz="half" idx="1"/>
          </p:nvPr>
        </p:nvSpPr>
        <p:spPr>
          <a:xfrm>
            <a:off x="6272212" y="692150"/>
            <a:ext cx="5200988" cy="5139850"/>
          </a:xfrm>
          <a:prstGeom prst="rect">
            <a:avLst/>
          </a:prstGeom>
        </p:spPr>
        <p:txBody>
          <a:bodyPr/>
          <a:lstStyle>
            <a:lvl1pPr marL="252000" indent="-180000">
              <a:defRPr sz="2000"/>
            </a:lvl1pPr>
            <a:lvl2pPr marL="549000" indent="-225000">
              <a:defRPr sz="2000"/>
            </a:lvl2pPr>
            <a:lvl3pPr>
              <a:defRPr sz="2000"/>
            </a:lvl3pPr>
            <a:lvl4pPr>
              <a:defRPr sz="2000"/>
            </a:lvl4pPr>
            <a:lvl5pPr>
              <a:defRPr sz="2000"/>
            </a:lvl5pPr>
          </a:lstStyle>
          <a:p>
            <a:r>
              <a:t>Text úrovně 1</a:t>
            </a:r>
          </a:p>
          <a:p>
            <a:pPr lvl="1"/>
            <a:r>
              <a:t>Text úrovně 2</a:t>
            </a:r>
          </a:p>
          <a:p>
            <a:pPr lvl="2"/>
            <a:r>
              <a:t>Text úrovně 3</a:t>
            </a:r>
          </a:p>
          <a:p>
            <a:pPr lvl="3"/>
            <a:r>
              <a:t>Text úrovně 4</a:t>
            </a:r>
          </a:p>
          <a:p>
            <a:pPr lvl="4"/>
            <a:r>
              <a:t>Text úrovně 5</a:t>
            </a:r>
          </a:p>
        </p:txBody>
      </p:sp>
      <p:sp>
        <p:nvSpPr>
          <p:cNvPr id="94" name="Zástupný symbol pro text 13"/>
          <p:cNvSpPr>
            <a:spLocks noGrp="1"/>
          </p:cNvSpPr>
          <p:nvPr>
            <p:ph type="body" sz="quarter" idx="13"/>
          </p:nvPr>
        </p:nvSpPr>
        <p:spPr>
          <a:xfrm>
            <a:off x="720724" y="5599669"/>
            <a:ext cx="5218414" cy="216001"/>
          </a:xfrm>
          <a:prstGeom prst="rect">
            <a:avLst/>
          </a:prstGeom>
        </p:spPr>
        <p:txBody>
          <a:bodyPr anchor="ctr"/>
          <a:lstStyle/>
          <a:p>
            <a:pPr marL="0" indent="0">
              <a:lnSpc>
                <a:spcPts val="1100"/>
              </a:lnSpc>
              <a:buClrTx/>
              <a:buSzTx/>
              <a:buFontTx/>
              <a:buNone/>
              <a:defRPr sz="1000"/>
            </a:pPr>
            <a:endParaRPr/>
          </a:p>
        </p:txBody>
      </p:sp>
      <p:pic>
        <p:nvPicPr>
          <p:cNvPr id="7" name="Obrázek 6">
            <a:extLst>
              <a:ext uri="{FF2B5EF4-FFF2-40B4-BE49-F238E27FC236}">
                <a16:creationId xmlns:a16="http://schemas.microsoft.com/office/drawing/2014/main" id="{8B7ABD3D-18F3-6242-A971-B5BAF21E42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65210" y="5993069"/>
            <a:ext cx="3288914" cy="725115"/>
          </a:xfrm>
          <a:prstGeom prst="rect">
            <a:avLst/>
          </a:prstGeom>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out heading">
    <p:spTree>
      <p:nvGrpSpPr>
        <p:cNvPr id="1" name=""/>
        <p:cNvGrpSpPr/>
        <p:nvPr/>
      </p:nvGrpSpPr>
      <p:grpSpPr>
        <a:xfrm>
          <a:off x="0" y="0"/>
          <a:ext cx="0" cy="0"/>
          <a:chOff x="0" y="0"/>
          <a:chExt cx="0" cy="0"/>
        </a:xfrm>
      </p:grpSpPr>
      <p:sp>
        <p:nvSpPr>
          <p:cNvPr id="10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3" name="Text úrovně 1…"/>
          <p:cNvSpPr txBox="1">
            <a:spLocks noGrp="1"/>
          </p:cNvSpPr>
          <p:nvPr>
            <p:ph type="body" idx="1"/>
          </p:nvPr>
        </p:nvSpPr>
        <p:spPr>
          <a:xfrm>
            <a:off x="719999" y="692150"/>
            <a:ext cx="10753202" cy="5139850"/>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pic>
        <p:nvPicPr>
          <p:cNvPr id="6" name="Obrázek 5">
            <a:extLst>
              <a:ext uri="{FF2B5EF4-FFF2-40B4-BE49-F238E27FC236}">
                <a16:creationId xmlns:a16="http://schemas.microsoft.com/office/drawing/2014/main" id="{1E8C0E76-4AB7-D147-A04B-83BF48923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65210" y="5993069"/>
            <a:ext cx="3288914" cy="725115"/>
          </a:xfrm>
          <a:prstGeom prst="rect">
            <a:avLst/>
          </a:prstGeom>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mages, text – two columns">
    <p:spTree>
      <p:nvGrpSpPr>
        <p:cNvPr id="1" name=""/>
        <p:cNvGrpSpPr/>
        <p:nvPr/>
      </p:nvGrpSpPr>
      <p:grpSpPr>
        <a:xfrm>
          <a:off x="0" y="0"/>
          <a:ext cx="0" cy="0"/>
          <a:chOff x="0" y="0"/>
          <a:chExt cx="0" cy="0"/>
        </a:xfrm>
      </p:grpSpPr>
      <p:sp>
        <p:nvSpPr>
          <p:cNvPr id="111" name="Text úrovně 1…"/>
          <p:cNvSpPr txBox="1">
            <a:spLocks noGrp="1"/>
          </p:cNvSpPr>
          <p:nvPr>
            <p:ph type="body" sz="half" idx="1"/>
          </p:nvPr>
        </p:nvSpPr>
        <p:spPr>
          <a:xfrm>
            <a:off x="719996" y="718711"/>
            <a:ext cx="5220003" cy="3204002"/>
          </a:xfrm>
          <a:prstGeom prst="rect">
            <a:avLst/>
          </a:prstGeom>
        </p:spPr>
        <p:txBody>
          <a:bodyPr/>
          <a:lstStyle>
            <a:lvl1pPr marL="0" indent="0">
              <a:lnSpc>
                <a:spcPct val="100000"/>
              </a:lnSpc>
              <a:buClrTx/>
              <a:buSzTx/>
              <a:buFontTx/>
              <a:buNone/>
            </a:lvl1pPr>
            <a:lvl2pPr marL="0" indent="0">
              <a:lnSpc>
                <a:spcPct val="100000"/>
              </a:lnSpc>
              <a:buClrTx/>
              <a:buSzTx/>
              <a:buFontTx/>
              <a:buNone/>
            </a:lvl2pPr>
            <a:lvl3pPr>
              <a:lnSpc>
                <a:spcPct val="100000"/>
              </a:lnSpc>
              <a:buClrTx/>
              <a:buFontTx/>
            </a:lvl3pPr>
            <a:lvl4pPr>
              <a:lnSpc>
                <a:spcPct val="100000"/>
              </a:lnSpc>
              <a:buClrTx/>
              <a:buFontTx/>
            </a:lvl4pPr>
            <a:lvl5pPr>
              <a:lnSpc>
                <a:spcPct val="100000"/>
              </a:lnSpc>
              <a:buClrTx/>
              <a:buFontTx/>
            </a:lvl5pPr>
          </a:lstStyle>
          <a:p>
            <a:r>
              <a:t>Text úrovně 1</a:t>
            </a:r>
          </a:p>
          <a:p>
            <a:pPr lvl="1"/>
            <a:r>
              <a:t>Text úrovně 2</a:t>
            </a:r>
          </a:p>
          <a:p>
            <a:pPr lvl="2"/>
            <a:r>
              <a:t>Text úrovně 3</a:t>
            </a:r>
          </a:p>
          <a:p>
            <a:pPr lvl="3"/>
            <a:r>
              <a:t>Text úrovně 4</a:t>
            </a:r>
          </a:p>
          <a:p>
            <a:pPr lvl="4"/>
            <a:r>
              <a:t>Text úrovně 5</a:t>
            </a:r>
          </a:p>
        </p:txBody>
      </p:sp>
      <p:sp>
        <p:nvSpPr>
          <p:cNvPr id="11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3" name="Zástupný symbol pro text 5"/>
          <p:cNvSpPr>
            <a:spLocks noGrp="1"/>
          </p:cNvSpPr>
          <p:nvPr>
            <p:ph type="body" sz="quarter" idx="13"/>
          </p:nvPr>
        </p:nvSpPr>
        <p:spPr>
          <a:xfrm>
            <a:off x="719998" y="4500000"/>
            <a:ext cx="5220001" cy="1331999"/>
          </a:xfrm>
          <a:prstGeom prst="rect">
            <a:avLst/>
          </a:prstGeom>
        </p:spPr>
        <p:txBody>
          <a:bodyPr/>
          <a:lstStyle/>
          <a:p>
            <a:pPr marL="0" indent="0">
              <a:lnSpc>
                <a:spcPts val="1800"/>
              </a:lnSpc>
              <a:buClrTx/>
              <a:buSzTx/>
              <a:buFontTx/>
              <a:buNone/>
              <a:defRPr sz="1500"/>
            </a:pPr>
            <a:endParaRPr/>
          </a:p>
        </p:txBody>
      </p:sp>
      <p:sp>
        <p:nvSpPr>
          <p:cNvPr id="114" name="Zástupný symbol pro text 13"/>
          <p:cNvSpPr>
            <a:spLocks noGrp="1"/>
          </p:cNvSpPr>
          <p:nvPr>
            <p:ph type="body" sz="quarter" idx="14"/>
          </p:nvPr>
        </p:nvSpPr>
        <p:spPr>
          <a:xfrm>
            <a:off x="720723" y="4068000"/>
            <a:ext cx="5220001" cy="360001"/>
          </a:xfrm>
          <a:prstGeom prst="rect">
            <a:avLst/>
          </a:prstGeom>
        </p:spPr>
        <p:txBody>
          <a:bodyPr/>
          <a:lstStyle/>
          <a:p>
            <a:pPr marL="0" indent="0">
              <a:lnSpc>
                <a:spcPts val="1100"/>
              </a:lnSpc>
              <a:buClrTx/>
              <a:buSzTx/>
              <a:buFontTx/>
              <a:buNone/>
              <a:defRPr sz="900" b="1"/>
            </a:pPr>
            <a:endParaRPr/>
          </a:p>
        </p:txBody>
      </p:sp>
      <p:sp>
        <p:nvSpPr>
          <p:cNvPr id="115" name="Zástupný symbol pro text 5"/>
          <p:cNvSpPr>
            <a:spLocks noGrp="1"/>
          </p:cNvSpPr>
          <p:nvPr>
            <p:ph type="body" sz="quarter" idx="15"/>
          </p:nvPr>
        </p:nvSpPr>
        <p:spPr>
          <a:xfrm>
            <a:off x="6251278" y="4500000"/>
            <a:ext cx="5220001" cy="1331999"/>
          </a:xfrm>
          <a:prstGeom prst="rect">
            <a:avLst/>
          </a:prstGeom>
        </p:spPr>
        <p:txBody>
          <a:bodyPr/>
          <a:lstStyle/>
          <a:p>
            <a:pPr marL="0" indent="0">
              <a:lnSpc>
                <a:spcPts val="1800"/>
              </a:lnSpc>
              <a:buClrTx/>
              <a:buSzTx/>
              <a:buFontTx/>
              <a:buNone/>
              <a:defRPr sz="1500"/>
            </a:pPr>
            <a:endParaRPr/>
          </a:p>
        </p:txBody>
      </p:sp>
      <p:sp>
        <p:nvSpPr>
          <p:cNvPr id="116" name="Zástupný symbol pro text 13"/>
          <p:cNvSpPr>
            <a:spLocks noGrp="1"/>
          </p:cNvSpPr>
          <p:nvPr>
            <p:ph type="body" sz="quarter" idx="16"/>
          </p:nvPr>
        </p:nvSpPr>
        <p:spPr>
          <a:xfrm>
            <a:off x="6252002" y="4068000"/>
            <a:ext cx="5220001" cy="360001"/>
          </a:xfrm>
          <a:prstGeom prst="rect">
            <a:avLst/>
          </a:prstGeom>
        </p:spPr>
        <p:txBody>
          <a:bodyPr/>
          <a:lstStyle/>
          <a:p>
            <a:pPr marL="0" indent="0">
              <a:lnSpc>
                <a:spcPts val="1100"/>
              </a:lnSpc>
              <a:buClrTx/>
              <a:buSzTx/>
              <a:buFontTx/>
              <a:buNone/>
              <a:defRPr sz="900" b="1"/>
            </a:pPr>
            <a:endParaRPr/>
          </a:p>
        </p:txBody>
      </p:sp>
      <p:pic>
        <p:nvPicPr>
          <p:cNvPr id="10" name="Obrázek 9">
            <a:extLst>
              <a:ext uri="{FF2B5EF4-FFF2-40B4-BE49-F238E27FC236}">
                <a16:creationId xmlns:a16="http://schemas.microsoft.com/office/drawing/2014/main" id="{71E13AF7-BE9D-7742-9A65-31EAB8430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65210" y="5993069"/>
            <a:ext cx="3288914" cy="725115"/>
          </a:xfrm>
          <a:prstGeom prst="rect">
            <a:avLst/>
          </a:prstGeom>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Empty slide">
    <p:spTree>
      <p:nvGrpSpPr>
        <p:cNvPr id="1" name=""/>
        <p:cNvGrpSpPr/>
        <p:nvPr/>
      </p:nvGrpSpPr>
      <p:grpSpPr>
        <a:xfrm>
          <a:off x="0" y="0"/>
          <a:ext cx="0" cy="0"/>
          <a:chOff x="0" y="0"/>
          <a:chExt cx="0" cy="0"/>
        </a:xfrm>
      </p:grpSpPr>
      <p:sp>
        <p:nvSpPr>
          <p:cNvPr id="124"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 name="Obrázek 4">
            <a:extLst>
              <a:ext uri="{FF2B5EF4-FFF2-40B4-BE49-F238E27FC236}">
                <a16:creationId xmlns:a16="http://schemas.microsoft.com/office/drawing/2014/main" id="{BF3D845E-FD4D-564F-A905-6B4B50B109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65210" y="5993069"/>
            <a:ext cx="3288914" cy="725115"/>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4F74E998-60D0-4A45-B977-A9DE2444E0E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665210" y="5993069"/>
            <a:ext cx="3288914" cy="725115"/>
          </a:xfrm>
          <a:prstGeom prst="rect">
            <a:avLst/>
          </a:prstGeom>
        </p:spPr>
      </p:pic>
      <p:sp>
        <p:nvSpPr>
          <p:cNvPr id="2" name="Číslo snímku"/>
          <p:cNvSpPr txBox="1">
            <a:spLocks noGrp="1"/>
          </p:cNvSpPr>
          <p:nvPr>
            <p:ph type="sldNum" sz="quarter" idx="2"/>
          </p:nvPr>
        </p:nvSpPr>
        <p:spPr>
          <a:xfrm>
            <a:off x="414000" y="6267592"/>
            <a:ext cx="182216" cy="172816"/>
          </a:xfrm>
          <a:prstGeom prst="rect">
            <a:avLst/>
          </a:prstGeom>
          <a:ln w="12700">
            <a:miter lim="400000"/>
          </a:ln>
        </p:spPr>
        <p:txBody>
          <a:bodyPr wrap="none" lIns="0" tIns="0" rIns="0" bIns="0" anchor="ctr">
            <a:spAutoFit/>
          </a:bodyPr>
          <a:lstStyle>
            <a:lvl1pPr>
              <a:defRPr sz="1200">
                <a:solidFill>
                  <a:schemeClr val="accent1"/>
                </a:solidFill>
              </a:defRPr>
            </a:lvl1pPr>
          </a:lstStyle>
          <a:p>
            <a:fld id="{86CB4B4D-7CA3-9044-876B-883B54F8677D}" type="slidenum">
              <a:t>‹#›</a:t>
            </a:fld>
            <a:endParaRPr/>
          </a:p>
        </p:txBody>
      </p:sp>
      <p:sp>
        <p:nvSpPr>
          <p:cNvPr id="3" name="Text názvu"/>
          <p:cNvSpPr txBox="1">
            <a:spLocks noGrp="1"/>
          </p:cNvSpPr>
          <p:nvPr>
            <p:ph type="title"/>
          </p:nvPr>
        </p:nvSpPr>
        <p:spPr>
          <a:xfrm>
            <a:off x="719999" y="719999"/>
            <a:ext cx="10753202" cy="451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Text názvu</a:t>
            </a:r>
          </a:p>
        </p:txBody>
      </p:sp>
      <p:sp>
        <p:nvSpPr>
          <p:cNvPr id="4" name="Text úrovně 1…"/>
          <p:cNvSpPr txBox="1">
            <a:spLocks noGrp="1"/>
          </p:cNvSpPr>
          <p:nvPr>
            <p:ph type="body" idx="1"/>
          </p:nvPr>
        </p:nvSpPr>
        <p:spPr>
          <a:xfrm>
            <a:off x="719999" y="1692001"/>
            <a:ext cx="10753202" cy="41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Text úrovně 1</a:t>
            </a:r>
          </a:p>
          <a:p>
            <a:pPr lvl="1"/>
            <a:r>
              <a:t>Text úrovně 2</a:t>
            </a:r>
          </a:p>
          <a:p>
            <a:pPr lvl="2"/>
            <a:r>
              <a:t>Text úrovně 3</a:t>
            </a:r>
          </a:p>
          <a:p>
            <a:pPr lvl="3"/>
            <a:r>
              <a:t>Text úrovně 4</a:t>
            </a:r>
          </a:p>
          <a:p>
            <a:pPr lvl="4"/>
            <a:r>
              <a:t>Text úrovně 5</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2" r:id="rId10"/>
    <p:sldLayoutId id="2147483663" r:id="rId11"/>
    <p:sldLayoutId id="2147483664" r:id="rId12"/>
    <p:sldLayoutId id="2147483667" r:id="rId13"/>
    <p:sldLayoutId id="2147483668" r:id="rId14"/>
    <p:sldLayoutId id="2147483669" r:id="rId15"/>
    <p:sldLayoutId id="2147483670" r:id="rId16"/>
  </p:sldLayoutIdLst>
  <p:transition spd="med"/>
  <p:txStyles>
    <p:titleStyle>
      <a:lvl1pPr marL="0" marR="0" indent="0" algn="l" defTabSz="914400" rtl="0" latinLnBrk="0">
        <a:lnSpc>
          <a:spcPts val="4000"/>
        </a:lnSpc>
        <a:spcBef>
          <a:spcPts val="0"/>
        </a:spcBef>
        <a:spcAft>
          <a:spcPts val="0"/>
        </a:spcAft>
        <a:buClrTx/>
        <a:buSzTx/>
        <a:buFontTx/>
        <a:buNone/>
        <a:tabLst/>
        <a:defRPr sz="4000" b="1" i="0" u="none" strike="noStrike" cap="none" spc="0" baseline="0">
          <a:ln>
            <a:noFill/>
          </a:ln>
          <a:solidFill>
            <a:schemeClr val="accent1"/>
          </a:solidFill>
          <a:uFillTx/>
          <a:latin typeface="+mn-lt"/>
          <a:ea typeface="+mn-ea"/>
          <a:cs typeface="+mn-cs"/>
          <a:sym typeface="Arial"/>
        </a:defRPr>
      </a:lvl1pPr>
      <a:lvl2pPr marL="0" marR="0" indent="0" algn="l" defTabSz="914400" rtl="0" latinLnBrk="0">
        <a:lnSpc>
          <a:spcPts val="4000"/>
        </a:lnSpc>
        <a:spcBef>
          <a:spcPts val="0"/>
        </a:spcBef>
        <a:spcAft>
          <a:spcPts val="0"/>
        </a:spcAft>
        <a:buClrTx/>
        <a:buSzTx/>
        <a:buFontTx/>
        <a:buNone/>
        <a:tabLst/>
        <a:defRPr sz="4000" b="1" i="0" u="none" strike="noStrike" cap="none" spc="0" baseline="0">
          <a:ln>
            <a:noFill/>
          </a:ln>
          <a:solidFill>
            <a:schemeClr val="accent1"/>
          </a:solidFill>
          <a:uFillTx/>
          <a:latin typeface="+mn-lt"/>
          <a:ea typeface="+mn-ea"/>
          <a:cs typeface="+mn-cs"/>
          <a:sym typeface="Arial"/>
        </a:defRPr>
      </a:lvl2pPr>
      <a:lvl3pPr marL="0" marR="0" indent="0" algn="l" defTabSz="914400" rtl="0" latinLnBrk="0">
        <a:lnSpc>
          <a:spcPts val="4000"/>
        </a:lnSpc>
        <a:spcBef>
          <a:spcPts val="0"/>
        </a:spcBef>
        <a:spcAft>
          <a:spcPts val="0"/>
        </a:spcAft>
        <a:buClrTx/>
        <a:buSzTx/>
        <a:buFontTx/>
        <a:buNone/>
        <a:tabLst/>
        <a:defRPr sz="4000" b="1" i="0" u="none" strike="noStrike" cap="none" spc="0" baseline="0">
          <a:ln>
            <a:noFill/>
          </a:ln>
          <a:solidFill>
            <a:schemeClr val="accent1"/>
          </a:solidFill>
          <a:uFillTx/>
          <a:latin typeface="+mn-lt"/>
          <a:ea typeface="+mn-ea"/>
          <a:cs typeface="+mn-cs"/>
          <a:sym typeface="Arial"/>
        </a:defRPr>
      </a:lvl3pPr>
      <a:lvl4pPr marL="0" marR="0" indent="0" algn="l" defTabSz="914400" rtl="0" latinLnBrk="0">
        <a:lnSpc>
          <a:spcPts val="4000"/>
        </a:lnSpc>
        <a:spcBef>
          <a:spcPts val="0"/>
        </a:spcBef>
        <a:spcAft>
          <a:spcPts val="0"/>
        </a:spcAft>
        <a:buClrTx/>
        <a:buSzTx/>
        <a:buFontTx/>
        <a:buNone/>
        <a:tabLst/>
        <a:defRPr sz="4000" b="1" i="0" u="none" strike="noStrike" cap="none" spc="0" baseline="0">
          <a:ln>
            <a:noFill/>
          </a:ln>
          <a:solidFill>
            <a:schemeClr val="accent1"/>
          </a:solidFill>
          <a:uFillTx/>
          <a:latin typeface="+mn-lt"/>
          <a:ea typeface="+mn-ea"/>
          <a:cs typeface="+mn-cs"/>
          <a:sym typeface="Arial"/>
        </a:defRPr>
      </a:lvl4pPr>
      <a:lvl5pPr marL="0" marR="0" indent="0" algn="l" defTabSz="914400" rtl="0" latinLnBrk="0">
        <a:lnSpc>
          <a:spcPts val="4000"/>
        </a:lnSpc>
        <a:spcBef>
          <a:spcPts val="0"/>
        </a:spcBef>
        <a:spcAft>
          <a:spcPts val="0"/>
        </a:spcAft>
        <a:buClrTx/>
        <a:buSzTx/>
        <a:buFontTx/>
        <a:buNone/>
        <a:tabLst/>
        <a:defRPr sz="4000" b="1" i="0" u="none" strike="noStrike" cap="none" spc="0" baseline="0">
          <a:ln>
            <a:noFill/>
          </a:ln>
          <a:solidFill>
            <a:schemeClr val="accent1"/>
          </a:solidFill>
          <a:uFillTx/>
          <a:latin typeface="+mn-lt"/>
          <a:ea typeface="+mn-ea"/>
          <a:cs typeface="+mn-cs"/>
          <a:sym typeface="Arial"/>
        </a:defRPr>
      </a:lvl5pPr>
      <a:lvl6pPr marL="0" marR="0" indent="457200" algn="l" defTabSz="914400" rtl="0" latinLnBrk="0">
        <a:lnSpc>
          <a:spcPts val="4000"/>
        </a:lnSpc>
        <a:spcBef>
          <a:spcPts val="0"/>
        </a:spcBef>
        <a:spcAft>
          <a:spcPts val="0"/>
        </a:spcAft>
        <a:buClrTx/>
        <a:buSzTx/>
        <a:buFontTx/>
        <a:buNone/>
        <a:tabLst/>
        <a:defRPr sz="4000" b="1" i="0" u="none" strike="noStrike" cap="none" spc="0" baseline="0">
          <a:ln>
            <a:noFill/>
          </a:ln>
          <a:solidFill>
            <a:schemeClr val="accent1"/>
          </a:solidFill>
          <a:uFillTx/>
          <a:latin typeface="+mn-lt"/>
          <a:ea typeface="+mn-ea"/>
          <a:cs typeface="+mn-cs"/>
          <a:sym typeface="Arial"/>
        </a:defRPr>
      </a:lvl6pPr>
      <a:lvl7pPr marL="0" marR="0" indent="914400" algn="l" defTabSz="914400" rtl="0" latinLnBrk="0">
        <a:lnSpc>
          <a:spcPts val="4000"/>
        </a:lnSpc>
        <a:spcBef>
          <a:spcPts val="0"/>
        </a:spcBef>
        <a:spcAft>
          <a:spcPts val="0"/>
        </a:spcAft>
        <a:buClrTx/>
        <a:buSzTx/>
        <a:buFontTx/>
        <a:buNone/>
        <a:tabLst/>
        <a:defRPr sz="4000" b="1" i="0" u="none" strike="noStrike" cap="none" spc="0" baseline="0">
          <a:ln>
            <a:noFill/>
          </a:ln>
          <a:solidFill>
            <a:schemeClr val="accent1"/>
          </a:solidFill>
          <a:uFillTx/>
          <a:latin typeface="+mn-lt"/>
          <a:ea typeface="+mn-ea"/>
          <a:cs typeface="+mn-cs"/>
          <a:sym typeface="Arial"/>
        </a:defRPr>
      </a:lvl7pPr>
      <a:lvl8pPr marL="0" marR="0" indent="1371600" algn="l" defTabSz="914400" rtl="0" latinLnBrk="0">
        <a:lnSpc>
          <a:spcPts val="4000"/>
        </a:lnSpc>
        <a:spcBef>
          <a:spcPts val="0"/>
        </a:spcBef>
        <a:spcAft>
          <a:spcPts val="0"/>
        </a:spcAft>
        <a:buClrTx/>
        <a:buSzTx/>
        <a:buFontTx/>
        <a:buNone/>
        <a:tabLst/>
        <a:defRPr sz="4000" b="1" i="0" u="none" strike="noStrike" cap="none" spc="0" baseline="0">
          <a:ln>
            <a:noFill/>
          </a:ln>
          <a:solidFill>
            <a:schemeClr val="accent1"/>
          </a:solidFill>
          <a:uFillTx/>
          <a:latin typeface="+mn-lt"/>
          <a:ea typeface="+mn-ea"/>
          <a:cs typeface="+mn-cs"/>
          <a:sym typeface="Arial"/>
        </a:defRPr>
      </a:lvl8pPr>
      <a:lvl9pPr marL="0" marR="0" indent="1828800" algn="l" defTabSz="914400" rtl="0" latinLnBrk="0">
        <a:lnSpc>
          <a:spcPts val="4000"/>
        </a:lnSpc>
        <a:spcBef>
          <a:spcPts val="0"/>
        </a:spcBef>
        <a:spcAft>
          <a:spcPts val="0"/>
        </a:spcAft>
        <a:buClrTx/>
        <a:buSzTx/>
        <a:buFontTx/>
        <a:buNone/>
        <a:tabLst/>
        <a:defRPr sz="4000" b="1" i="0" u="none" strike="noStrike" cap="none" spc="0" baseline="0">
          <a:ln>
            <a:noFill/>
          </a:ln>
          <a:solidFill>
            <a:schemeClr val="accent1"/>
          </a:solidFill>
          <a:uFillTx/>
          <a:latin typeface="+mn-lt"/>
          <a:ea typeface="+mn-ea"/>
          <a:cs typeface="+mn-cs"/>
          <a:sym typeface="Arial"/>
        </a:defRPr>
      </a:lvl9pPr>
    </p:titleStyle>
    <p:bodyStyle>
      <a:lvl1pPr marL="252000" marR="0" indent="-179999" algn="l" defTabSz="914400" rtl="0" latinLnBrk="0">
        <a:lnSpc>
          <a:spcPct val="150000"/>
        </a:lnSpc>
        <a:spcBef>
          <a:spcPts val="0"/>
        </a:spcBef>
        <a:spcAft>
          <a:spcPts val="0"/>
        </a:spcAft>
        <a:buClr>
          <a:schemeClr val="accent1"/>
        </a:buClr>
        <a:buSzPct val="100000"/>
        <a:buFont typeface="Arial"/>
        <a:buChar char="̶"/>
        <a:tabLst/>
        <a:defRPr sz="2800" b="0" i="0" u="none" strike="noStrike" cap="none" spc="0" baseline="0">
          <a:ln>
            <a:noFill/>
          </a:ln>
          <a:solidFill>
            <a:srgbClr val="000000"/>
          </a:solidFill>
          <a:uFillTx/>
          <a:latin typeface="+mn-lt"/>
          <a:ea typeface="+mn-ea"/>
          <a:cs typeface="+mn-cs"/>
          <a:sym typeface="Arial"/>
        </a:defRPr>
      </a:lvl1pPr>
      <a:lvl2pPr marL="576000" marR="0" indent="-252000" algn="l" defTabSz="914400" rtl="0" latinLnBrk="0">
        <a:lnSpc>
          <a:spcPct val="150000"/>
        </a:lnSpc>
        <a:spcBef>
          <a:spcPts val="0"/>
        </a:spcBef>
        <a:spcAft>
          <a:spcPts val="0"/>
        </a:spcAft>
        <a:buClr>
          <a:schemeClr val="accent1"/>
        </a:buClr>
        <a:buSzPct val="100000"/>
        <a:buFont typeface="Arial"/>
        <a:buChar char="̶"/>
        <a:tabLst/>
        <a:defRPr sz="2800" b="0" i="0" u="none" strike="noStrike" cap="none" spc="0" baseline="0">
          <a:ln>
            <a:noFill/>
          </a:ln>
          <a:solidFill>
            <a:srgbClr val="000000"/>
          </a:solidFill>
          <a:uFillTx/>
          <a:latin typeface="+mn-lt"/>
          <a:ea typeface="+mn-ea"/>
          <a:cs typeface="+mn-cs"/>
          <a:sym typeface="Arial"/>
        </a:defRPr>
      </a:lvl2pPr>
      <a:lvl3pPr marL="0" marR="0" indent="914400" algn="l" defTabSz="914400" rtl="0" latinLnBrk="0">
        <a:lnSpc>
          <a:spcPct val="150000"/>
        </a:lnSpc>
        <a:spcBef>
          <a:spcPts val="0"/>
        </a:spcBef>
        <a:spcAft>
          <a:spcPts val="0"/>
        </a:spcAft>
        <a:buClr>
          <a:schemeClr val="accent1"/>
        </a:buClr>
        <a:buSzTx/>
        <a:buFont typeface="Arial"/>
        <a:buNone/>
        <a:tabLst/>
        <a:defRPr sz="2800" b="0" i="0" u="none" strike="noStrike" cap="none" spc="0" baseline="0">
          <a:ln>
            <a:noFill/>
          </a:ln>
          <a:solidFill>
            <a:srgbClr val="000000"/>
          </a:solidFill>
          <a:uFillTx/>
          <a:latin typeface="+mn-lt"/>
          <a:ea typeface="+mn-ea"/>
          <a:cs typeface="+mn-cs"/>
          <a:sym typeface="Arial"/>
        </a:defRPr>
      </a:lvl3pPr>
      <a:lvl4pPr marL="0" marR="0" indent="1371600" algn="l" defTabSz="914400" rtl="0" latinLnBrk="0">
        <a:lnSpc>
          <a:spcPct val="150000"/>
        </a:lnSpc>
        <a:spcBef>
          <a:spcPts val="0"/>
        </a:spcBef>
        <a:spcAft>
          <a:spcPts val="0"/>
        </a:spcAft>
        <a:buClr>
          <a:schemeClr val="accent1"/>
        </a:buClr>
        <a:buSzTx/>
        <a:buFont typeface="Arial"/>
        <a:buNone/>
        <a:tabLst/>
        <a:defRPr sz="2800" b="0" i="0" u="none" strike="noStrike" cap="none" spc="0" baseline="0">
          <a:ln>
            <a:noFill/>
          </a:ln>
          <a:solidFill>
            <a:srgbClr val="000000"/>
          </a:solidFill>
          <a:uFillTx/>
          <a:latin typeface="+mn-lt"/>
          <a:ea typeface="+mn-ea"/>
          <a:cs typeface="+mn-cs"/>
          <a:sym typeface="Arial"/>
        </a:defRPr>
      </a:lvl4pPr>
      <a:lvl5pPr marL="0" marR="0" indent="1828800" algn="l" defTabSz="914400" rtl="0" latinLnBrk="0">
        <a:lnSpc>
          <a:spcPct val="150000"/>
        </a:lnSpc>
        <a:spcBef>
          <a:spcPts val="0"/>
        </a:spcBef>
        <a:spcAft>
          <a:spcPts val="0"/>
        </a:spcAft>
        <a:buClr>
          <a:schemeClr val="accent1"/>
        </a:buClr>
        <a:buSzTx/>
        <a:buFont typeface="Arial"/>
        <a:buNone/>
        <a:tabLst/>
        <a:defRPr sz="2800" b="0" i="0" u="none" strike="noStrike" cap="none" spc="0" baseline="0">
          <a:ln>
            <a:noFill/>
          </a:ln>
          <a:solidFill>
            <a:srgbClr val="000000"/>
          </a:solidFill>
          <a:uFillTx/>
          <a:latin typeface="+mn-lt"/>
          <a:ea typeface="+mn-ea"/>
          <a:cs typeface="+mn-cs"/>
          <a:sym typeface="Arial"/>
        </a:defRPr>
      </a:lvl5pPr>
      <a:lvl6pPr marL="2641600" marR="0" indent="-355600" algn="l" defTabSz="914400" rtl="0" latinLnBrk="0">
        <a:lnSpc>
          <a:spcPct val="150000"/>
        </a:lnSpc>
        <a:spcBef>
          <a:spcPts val="0"/>
        </a:spcBef>
        <a:spcAft>
          <a:spcPts val="0"/>
        </a:spcAft>
        <a:buClr>
          <a:schemeClr val="accent1"/>
        </a:buClr>
        <a:buSzPct val="100000"/>
        <a:buFont typeface="Arial"/>
        <a:buBlip>
          <a:blip r:embed="rId19"/>
        </a:buBlip>
        <a:tabLst/>
        <a:defRPr sz="2800" b="0" i="0" u="none" strike="noStrike" cap="none" spc="0" baseline="0">
          <a:ln>
            <a:noFill/>
          </a:ln>
          <a:solidFill>
            <a:srgbClr val="000000"/>
          </a:solidFill>
          <a:uFillTx/>
          <a:latin typeface="+mn-lt"/>
          <a:ea typeface="+mn-ea"/>
          <a:cs typeface="+mn-cs"/>
          <a:sym typeface="Arial"/>
        </a:defRPr>
      </a:lvl6pPr>
      <a:lvl7pPr marL="0" marR="0" indent="2743200" algn="l" defTabSz="914400" rtl="0" latinLnBrk="0">
        <a:lnSpc>
          <a:spcPct val="150000"/>
        </a:lnSpc>
        <a:spcBef>
          <a:spcPts val="0"/>
        </a:spcBef>
        <a:spcAft>
          <a:spcPts val="0"/>
        </a:spcAft>
        <a:buClr>
          <a:schemeClr val="accent1"/>
        </a:buClr>
        <a:buSzTx/>
        <a:buFont typeface="Arial"/>
        <a:buNone/>
        <a:tabLst/>
        <a:defRPr sz="2800" b="0" i="0" u="none" strike="noStrike" cap="none" spc="0" baseline="0">
          <a:ln>
            <a:noFill/>
          </a:ln>
          <a:solidFill>
            <a:srgbClr val="000000"/>
          </a:solidFill>
          <a:uFillTx/>
          <a:latin typeface="+mn-lt"/>
          <a:ea typeface="+mn-ea"/>
          <a:cs typeface="+mn-cs"/>
          <a:sym typeface="Arial"/>
        </a:defRPr>
      </a:lvl7pPr>
      <a:lvl8pPr marL="0" marR="0" indent="3200400" algn="l" defTabSz="914400" rtl="0" latinLnBrk="0">
        <a:lnSpc>
          <a:spcPct val="150000"/>
        </a:lnSpc>
        <a:spcBef>
          <a:spcPts val="0"/>
        </a:spcBef>
        <a:spcAft>
          <a:spcPts val="0"/>
        </a:spcAft>
        <a:buClr>
          <a:schemeClr val="accent1"/>
        </a:buClr>
        <a:buSzTx/>
        <a:buFont typeface="Arial"/>
        <a:buNone/>
        <a:tabLst/>
        <a:defRPr sz="2800" b="0" i="0" u="none" strike="noStrike" cap="none" spc="0" baseline="0">
          <a:ln>
            <a:noFill/>
          </a:ln>
          <a:solidFill>
            <a:srgbClr val="000000"/>
          </a:solidFill>
          <a:uFillTx/>
          <a:latin typeface="+mn-lt"/>
          <a:ea typeface="+mn-ea"/>
          <a:cs typeface="+mn-cs"/>
          <a:sym typeface="Arial"/>
        </a:defRPr>
      </a:lvl8pPr>
      <a:lvl9pPr marL="0" marR="0" indent="3657600" algn="l" defTabSz="914400" rtl="0" latinLnBrk="0">
        <a:lnSpc>
          <a:spcPct val="150000"/>
        </a:lnSpc>
        <a:spcBef>
          <a:spcPts val="0"/>
        </a:spcBef>
        <a:spcAft>
          <a:spcPts val="0"/>
        </a:spcAft>
        <a:buClr>
          <a:schemeClr val="accent1"/>
        </a:buClr>
        <a:buSzTx/>
        <a:buFont typeface="Arial"/>
        <a:buNone/>
        <a:tabLst/>
        <a:defRPr sz="2800" b="0" i="0" u="none" strike="noStrike" cap="none" spc="0" baseline="0">
          <a:ln>
            <a:noFill/>
          </a:ln>
          <a:solidFill>
            <a:srgbClr val="000000"/>
          </a:solidFill>
          <a:uFillTx/>
          <a:latin typeface="+mn-lt"/>
          <a:ea typeface="+mn-ea"/>
          <a:cs typeface="+mn-cs"/>
          <a:sym typeface="Aria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tiff"/></Relationships>
</file>

<file path=ppt/slides/_rels/slide1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hyperlink" Target="https://www.facebook.com/RECETOX/" TargetMode="External"/><Relationship Id="rId3" Type="http://schemas.openxmlformats.org/officeDocument/2006/relationships/hyperlink" Target="https://www.youtube.com/channel/UC-lylQ4pg83y5VL3sYVHqTA" TargetMode="External"/><Relationship Id="rId7" Type="http://schemas.openxmlformats.org/officeDocument/2006/relationships/hyperlink" Target="https://www.instagram.com/recetoxmuni/" TargetMode="External"/><Relationship Id="rId2" Type="http://schemas.openxmlformats.org/officeDocument/2006/relationships/hyperlink" Target="mailto:info@recetox.muni.cz" TargetMode="External"/><Relationship Id="rId1" Type="http://schemas.openxmlformats.org/officeDocument/2006/relationships/slideLayout" Target="../slideLayouts/slideLayout13.xml"/><Relationship Id="rId6" Type="http://schemas.openxmlformats.org/officeDocument/2006/relationships/hyperlink" Target="https://www.linkedin.com/company/28166270/" TargetMode="External"/><Relationship Id="rId5" Type="http://schemas.openxmlformats.org/officeDocument/2006/relationships/hyperlink" Target="https://twitter.com/RECETOX" TargetMode="Externa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3.xml"/><Relationship Id="rId16"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ETOX"/>
          <p:cNvSpPr txBox="1">
            <a:spLocks noGrp="1"/>
          </p:cNvSpPr>
          <p:nvPr>
            <p:ph type="ctrTitle"/>
          </p:nvPr>
        </p:nvSpPr>
        <p:spPr>
          <a:xfrm>
            <a:off x="511729" y="3033496"/>
            <a:ext cx="9798342" cy="982237"/>
          </a:xfrm>
          <a:prstGeom prst="rect">
            <a:avLst/>
          </a:prstGeom>
        </p:spPr>
        <p:txBody>
          <a:bodyPr>
            <a:noAutofit/>
          </a:bodyPr>
          <a:lstStyle>
            <a:lvl1pPr>
              <a:defRPr sz="8200" b="0">
                <a:latin typeface="Helvetica"/>
                <a:ea typeface="Helvetica"/>
                <a:cs typeface="Helvetica"/>
                <a:sym typeface="Helvetica"/>
              </a:defRPr>
            </a:lvl1pPr>
          </a:lstStyle>
          <a:p>
            <a:pPr>
              <a:lnSpc>
                <a:spcPct val="100000"/>
              </a:lnSpc>
            </a:pPr>
            <a:r>
              <a:rPr lang="cs-CZ" sz="8000" dirty="0">
                <a:latin typeface="Neue Haas Unica Pro" panose="020B0504030206020203" pitchFamily="34" charset="0"/>
                <a:ea typeface="+mn-ea"/>
              </a:rPr>
              <a:t>RECETOX</a:t>
            </a:r>
            <a:endParaRPr sz="8000" dirty="0">
              <a:latin typeface="Neue Haas Unica Pro" panose="020B0504030206020203" pitchFamily="34" charset="0"/>
              <a:ea typeface="+mn-ea"/>
            </a:endParaRPr>
          </a:p>
        </p:txBody>
      </p:sp>
      <p:sp>
        <p:nvSpPr>
          <p:cNvPr id="127" name="Brief information"/>
          <p:cNvSpPr txBox="1">
            <a:spLocks noGrp="1"/>
          </p:cNvSpPr>
          <p:nvPr>
            <p:ph type="subTitle" sz="quarter" idx="1"/>
          </p:nvPr>
        </p:nvSpPr>
        <p:spPr>
          <a:xfrm>
            <a:off x="539160" y="4116401"/>
            <a:ext cx="11248375" cy="698498"/>
          </a:xfrm>
          <a:prstGeom prst="rect">
            <a:avLst/>
          </a:prstGeom>
        </p:spPr>
        <p:txBody>
          <a:bodyPr/>
          <a:lstStyle/>
          <a:p>
            <a:r>
              <a:rPr lang="en-GB" dirty="0"/>
              <a:t>For a healthy future</a:t>
            </a:r>
          </a:p>
        </p:txBody>
      </p:sp>
    </p:spTree>
    <p:extLst>
      <p:ext uri="{BB962C8B-B14F-4D97-AF65-F5344CB8AC3E}">
        <p14:creationId xmlns:p14="http://schemas.microsoft.com/office/powerpoint/2010/main" val="202730030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58F09D7E-946E-CE45-8CA9-B5A024B19D09}"/>
              </a:ext>
            </a:extLst>
          </p:cNvPr>
          <p:cNvPicPr>
            <a:picLocks noChangeAspect="1"/>
          </p:cNvPicPr>
          <p:nvPr/>
        </p:nvPicPr>
        <p:blipFill>
          <a:blip r:embed="rId3"/>
          <a:stretch>
            <a:fillRect/>
          </a:stretch>
        </p:blipFill>
        <p:spPr>
          <a:xfrm>
            <a:off x="7191680" y="4666803"/>
            <a:ext cx="2506396" cy="1350620"/>
          </a:xfrm>
          <a:prstGeom prst="rect">
            <a:avLst/>
          </a:prstGeom>
        </p:spPr>
      </p:pic>
      <p:sp>
        <p:nvSpPr>
          <p:cNvPr id="2" name="Nadpis 1">
            <a:extLst>
              <a:ext uri="{FF2B5EF4-FFF2-40B4-BE49-F238E27FC236}">
                <a16:creationId xmlns:a16="http://schemas.microsoft.com/office/drawing/2014/main" id="{6B2122BE-2507-0C47-8A3A-EB0CB46CFCBA}"/>
              </a:ext>
            </a:extLst>
          </p:cNvPr>
          <p:cNvSpPr>
            <a:spLocks noGrp="1"/>
          </p:cNvSpPr>
          <p:nvPr>
            <p:ph type="title"/>
          </p:nvPr>
        </p:nvSpPr>
        <p:spPr>
          <a:xfrm>
            <a:off x="1242196" y="189781"/>
            <a:ext cx="9810750" cy="770383"/>
          </a:xfrm>
        </p:spPr>
        <p:txBody>
          <a:bodyPr/>
          <a:lstStyle/>
          <a:p>
            <a:pPr>
              <a:lnSpc>
                <a:spcPct val="100000"/>
              </a:lnSpc>
            </a:pPr>
            <a:r>
              <a:rPr lang="cs-CZ" dirty="0"/>
              <a:t>EDUCATION</a:t>
            </a:r>
          </a:p>
        </p:txBody>
      </p:sp>
      <p:sp>
        <p:nvSpPr>
          <p:cNvPr id="3" name="TextovéPole 2">
            <a:extLst>
              <a:ext uri="{FF2B5EF4-FFF2-40B4-BE49-F238E27FC236}">
                <a16:creationId xmlns:a16="http://schemas.microsoft.com/office/drawing/2014/main" id="{CAEBEA32-1453-F64F-9E8A-2A8D2AE6A5FE}"/>
              </a:ext>
            </a:extLst>
          </p:cNvPr>
          <p:cNvSpPr txBox="1"/>
          <p:nvPr/>
        </p:nvSpPr>
        <p:spPr>
          <a:xfrm>
            <a:off x="1242196" y="960164"/>
            <a:ext cx="8943204" cy="3611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lnSpc>
                <a:spcPct val="110000"/>
              </a:lnSpc>
              <a:spcAft>
                <a:spcPts val="600"/>
              </a:spcAft>
            </a:pPr>
            <a:r>
              <a:rPr lang="en-GB" sz="2000" dirty="0"/>
              <a:t>The RECETOX provides education in interesting disciplines that are on the cutting edge of scientific disciplines such as chemistry, biology, mathematics, statistics, or epidemiology. </a:t>
            </a:r>
          </a:p>
          <a:p>
            <a:pPr algn="l">
              <a:lnSpc>
                <a:spcPct val="110000"/>
              </a:lnSpc>
              <a:spcAft>
                <a:spcPts val="600"/>
              </a:spcAft>
            </a:pPr>
            <a:r>
              <a:rPr lang="en-GB" sz="2000" dirty="0"/>
              <a:t>Accredited educational programs:</a:t>
            </a:r>
          </a:p>
          <a:p>
            <a:pPr marL="241093" indent="-241093">
              <a:lnSpc>
                <a:spcPct val="110000"/>
              </a:lnSpc>
              <a:buFont typeface="Arial" panose="020B0604020202020204" pitchFamily="34" charset="0"/>
              <a:buChar char="•"/>
            </a:pPr>
            <a:r>
              <a:rPr lang="en-GB" sz="2000" b="1" dirty="0"/>
              <a:t>Environment and Health </a:t>
            </a:r>
            <a:r>
              <a:rPr lang="en-GB" sz="2000" dirty="0"/>
              <a:t>(bachelor's and master's program)</a:t>
            </a:r>
          </a:p>
          <a:p>
            <a:pPr marL="241093" indent="-241093">
              <a:lnSpc>
                <a:spcPct val="110000"/>
              </a:lnSpc>
              <a:buFont typeface="Arial" panose="020B0604020202020204" pitchFamily="34" charset="0"/>
              <a:buChar char="•"/>
            </a:pPr>
            <a:r>
              <a:rPr lang="en-GB" sz="2000" b="1" dirty="0"/>
              <a:t>Mathematical Biology and Biomedicine </a:t>
            </a:r>
            <a:r>
              <a:rPr lang="en-GB" sz="2000" dirty="0"/>
              <a:t>(bachelor's and master's program)</a:t>
            </a:r>
          </a:p>
          <a:p>
            <a:pPr marL="241093" indent="-241093">
              <a:lnSpc>
                <a:spcPct val="110000"/>
              </a:lnSpc>
              <a:buFont typeface="Arial" panose="020B0604020202020204" pitchFamily="34" charset="0"/>
              <a:buChar char="•"/>
            </a:pPr>
            <a:r>
              <a:rPr lang="en-GB" sz="2000" b="1" dirty="0">
                <a:solidFill>
                  <a:schemeClr val="tx1"/>
                </a:solidFill>
              </a:rPr>
              <a:t>Environmental Health Sciences </a:t>
            </a:r>
            <a:r>
              <a:rPr lang="en-GB" sz="2000" dirty="0">
                <a:solidFill>
                  <a:schemeClr val="tx1"/>
                </a:solidFill>
              </a:rPr>
              <a:t>(doctoral programs).</a:t>
            </a:r>
          </a:p>
          <a:p>
            <a:pPr algn="l">
              <a:lnSpc>
                <a:spcPct val="110000"/>
              </a:lnSpc>
            </a:pPr>
            <a:endParaRPr lang="en-GB" sz="2000" dirty="0">
              <a:latin typeface="Helvetica Neue"/>
              <a:ea typeface="Helvetica Neue"/>
              <a:cs typeface="Helvetica Neue"/>
              <a:sym typeface="Helvetica Neue"/>
            </a:endParaRPr>
          </a:p>
          <a:p>
            <a:pPr algn="l">
              <a:lnSpc>
                <a:spcPct val="110000"/>
              </a:lnSpc>
            </a:pPr>
            <a:r>
              <a:rPr lang="en-GB" sz="2000" dirty="0"/>
              <a:t>Emphasize on development of theoretical knowledge, practical skills and applications of results. </a:t>
            </a:r>
          </a:p>
        </p:txBody>
      </p:sp>
      <p:sp>
        <p:nvSpPr>
          <p:cNvPr id="7" name="TextovéPole 6">
            <a:extLst>
              <a:ext uri="{FF2B5EF4-FFF2-40B4-BE49-F238E27FC236}">
                <a16:creationId xmlns:a16="http://schemas.microsoft.com/office/drawing/2014/main" id="{5ED127D7-7129-CB46-9910-41A701230C10}"/>
              </a:ext>
            </a:extLst>
          </p:cNvPr>
          <p:cNvSpPr txBox="1"/>
          <p:nvPr/>
        </p:nvSpPr>
        <p:spPr>
          <a:xfrm>
            <a:off x="1242196" y="4842979"/>
            <a:ext cx="6030457" cy="1426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lnSpc>
                <a:spcPct val="110000"/>
              </a:lnSpc>
            </a:pPr>
            <a:r>
              <a:rPr lang="en-GB" sz="2000" dirty="0"/>
              <a:t>Our students are involved in research projects and can take part in international internships at prestigious research institutes and universities in Europe and North America.</a:t>
            </a:r>
          </a:p>
        </p:txBody>
      </p:sp>
      <p:pic>
        <p:nvPicPr>
          <p:cNvPr id="5" name="Obrázek 4">
            <a:extLst>
              <a:ext uri="{FF2B5EF4-FFF2-40B4-BE49-F238E27FC236}">
                <a16:creationId xmlns:a16="http://schemas.microsoft.com/office/drawing/2014/main" id="{5A9A7677-60E7-074C-7BD4-CCC30F5AA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653" y="-499533"/>
            <a:ext cx="6858000" cy="6858000"/>
          </a:xfrm>
          <a:prstGeom prst="rect">
            <a:avLst/>
          </a:prstGeom>
        </p:spPr>
      </p:pic>
    </p:spTree>
    <p:extLst>
      <p:ext uri="{BB962C8B-B14F-4D97-AF65-F5344CB8AC3E}">
        <p14:creationId xmlns:p14="http://schemas.microsoft.com/office/powerpoint/2010/main" val="283866804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4E50-92C1-49B3-95D8-C64CD2298005}"/>
              </a:ext>
            </a:extLst>
          </p:cNvPr>
          <p:cNvSpPr>
            <a:spLocks noGrp="1"/>
          </p:cNvSpPr>
          <p:nvPr>
            <p:ph type="title"/>
          </p:nvPr>
        </p:nvSpPr>
        <p:spPr>
          <a:xfrm>
            <a:off x="838200" y="365125"/>
            <a:ext cx="10515600" cy="1325563"/>
          </a:xfrm>
        </p:spPr>
        <p:txBody>
          <a:bodyPr>
            <a:normAutofit/>
          </a:bodyPr>
          <a:lstStyle/>
          <a:p>
            <a:r>
              <a:rPr lang="cs-CZ" sz="3600" b="1" kern="0" dirty="0">
                <a:solidFill>
                  <a:srgbClr val="0000DC"/>
                </a:solidFill>
                <a:latin typeface="Arial"/>
                <a:cs typeface="Arial"/>
              </a:rPr>
              <a:t>PhD </a:t>
            </a:r>
            <a:r>
              <a:rPr lang="cs-CZ" sz="3600" b="1" kern="0" dirty="0" err="1">
                <a:solidFill>
                  <a:srgbClr val="0000DC"/>
                </a:solidFill>
                <a:latin typeface="Arial"/>
                <a:cs typeface="Arial"/>
              </a:rPr>
              <a:t>programme</a:t>
            </a:r>
            <a:r>
              <a:rPr lang="cs-CZ" sz="3600" b="1" kern="0" dirty="0">
                <a:solidFill>
                  <a:srgbClr val="0000DC"/>
                </a:solidFill>
                <a:latin typeface="Arial"/>
                <a:cs typeface="Arial"/>
              </a:rPr>
              <a:t> </a:t>
            </a:r>
            <a:r>
              <a:rPr lang="cs-CZ" sz="3600" b="1" kern="0" dirty="0" err="1">
                <a:solidFill>
                  <a:srgbClr val="0000DC"/>
                </a:solidFill>
                <a:latin typeface="Arial"/>
                <a:cs typeface="Arial"/>
              </a:rPr>
              <a:t>Environmental</a:t>
            </a:r>
            <a:r>
              <a:rPr lang="cs-CZ" sz="3600" b="1" kern="0" dirty="0">
                <a:solidFill>
                  <a:srgbClr val="0000DC"/>
                </a:solidFill>
                <a:latin typeface="Arial"/>
                <a:cs typeface="Arial"/>
              </a:rPr>
              <a:t> </a:t>
            </a:r>
            <a:r>
              <a:rPr lang="cs-CZ" sz="3600" b="1" kern="0" dirty="0" err="1">
                <a:solidFill>
                  <a:srgbClr val="0000DC"/>
                </a:solidFill>
                <a:latin typeface="Arial"/>
                <a:cs typeface="Arial"/>
              </a:rPr>
              <a:t>Health</a:t>
            </a:r>
            <a:r>
              <a:rPr lang="cs-CZ" sz="3600" b="1" kern="0" dirty="0">
                <a:solidFill>
                  <a:srgbClr val="0000DC"/>
                </a:solidFill>
                <a:latin typeface="Arial"/>
                <a:cs typeface="Arial"/>
              </a:rPr>
              <a:t> </a:t>
            </a:r>
            <a:r>
              <a:rPr lang="cs-CZ" sz="3600" b="1" kern="0" dirty="0" err="1">
                <a:solidFill>
                  <a:srgbClr val="0000DC"/>
                </a:solidFill>
                <a:latin typeface="Arial"/>
                <a:cs typeface="Arial"/>
              </a:rPr>
              <a:t>Sciences</a:t>
            </a:r>
            <a:endParaRPr lang="en-US" sz="2400" dirty="0">
              <a:solidFill>
                <a:srgbClr val="2D7DAC"/>
              </a:solidFill>
              <a:latin typeface="+mn-lt"/>
            </a:endParaRPr>
          </a:p>
        </p:txBody>
      </p:sp>
      <p:sp>
        <p:nvSpPr>
          <p:cNvPr id="3" name="Content Placeholder 2">
            <a:extLst>
              <a:ext uri="{FF2B5EF4-FFF2-40B4-BE49-F238E27FC236}">
                <a16:creationId xmlns:a16="http://schemas.microsoft.com/office/drawing/2014/main" id="{061D126E-FD39-4041-90E0-32E30EEC8E92}"/>
              </a:ext>
            </a:extLst>
          </p:cNvPr>
          <p:cNvSpPr>
            <a:spLocks noGrp="1"/>
          </p:cNvSpPr>
          <p:nvPr>
            <p:ph idx="1"/>
          </p:nvPr>
        </p:nvSpPr>
        <p:spPr>
          <a:xfrm>
            <a:off x="838200" y="1339749"/>
            <a:ext cx="10515600" cy="4178502"/>
          </a:xfrm>
        </p:spPr>
        <p:txBody>
          <a:bodyPr>
            <a:noAutofit/>
          </a:bodyPr>
          <a:lstStyle/>
          <a:p>
            <a:pPr>
              <a:lnSpc>
                <a:spcPct val="120000"/>
              </a:lnSpc>
              <a:buFont typeface="Wingdings" panose="05000000000000000000" pitchFamily="2" charset="2"/>
              <a:buChar char="§"/>
            </a:pPr>
            <a:r>
              <a:rPr lang="en-GB" sz="2400" dirty="0"/>
              <a:t>Accredited 2019 (merging previous Chemistry / Env Chem &amp; Biology / Ecotoxicology)</a:t>
            </a:r>
          </a:p>
          <a:p>
            <a:pPr>
              <a:lnSpc>
                <a:spcPct val="120000"/>
              </a:lnSpc>
              <a:buFont typeface="Wingdings" panose="05000000000000000000" pitchFamily="2" charset="2"/>
              <a:buChar char="§"/>
            </a:pPr>
            <a:r>
              <a:rPr lang="en-GB" sz="2400" dirty="0"/>
              <a:t>Currently  - </a:t>
            </a:r>
            <a:r>
              <a:rPr lang="en-GB" sz="2400" b="1" dirty="0">
                <a:solidFill>
                  <a:schemeClr val="accent3"/>
                </a:solidFill>
              </a:rPr>
              <a:t>63 students, 28 supervisors </a:t>
            </a:r>
            <a:endParaRPr lang="en-GB" sz="2400" dirty="0"/>
          </a:p>
          <a:p>
            <a:pPr>
              <a:lnSpc>
                <a:spcPct val="120000"/>
              </a:lnSpc>
              <a:buFont typeface="Wingdings" panose="05000000000000000000" pitchFamily="2" charset="2"/>
              <a:buChar char="§"/>
            </a:pPr>
            <a:r>
              <a:rPr lang="en-GB" sz="2400" dirty="0"/>
              <a:t>Diverse topics – interactions through inter-disciplinary weekly RECETOX Seminar Series</a:t>
            </a:r>
          </a:p>
          <a:p>
            <a:pPr marL="72001" indent="0">
              <a:lnSpc>
                <a:spcPct val="120000"/>
              </a:lnSpc>
              <a:buNone/>
            </a:pPr>
            <a:endParaRPr lang="en-GB" sz="2400" dirty="0"/>
          </a:p>
          <a:p>
            <a:pPr>
              <a:lnSpc>
                <a:spcPct val="120000"/>
              </a:lnSpc>
              <a:buFont typeface="Wingdings" panose="05000000000000000000" pitchFamily="2" charset="2"/>
              <a:buChar char="§"/>
            </a:pPr>
            <a:r>
              <a:rPr lang="en-GB" sz="2400" dirty="0"/>
              <a:t>Two „specializations“ (visibility and recognition - PhD Diploma)</a:t>
            </a:r>
          </a:p>
          <a:p>
            <a:pPr lvl="1">
              <a:lnSpc>
                <a:spcPct val="120000"/>
              </a:lnSpc>
            </a:pPr>
            <a:r>
              <a:rPr lang="en-GB" sz="2400" b="1" i="0" dirty="0">
                <a:solidFill>
                  <a:srgbClr val="000000"/>
                </a:solidFill>
                <a:effectLst/>
                <a:latin typeface="Arial" panose="020B0604020202020204" pitchFamily="34" charset="0"/>
              </a:rPr>
              <a:t>Environmental chemistry and toxicology</a:t>
            </a:r>
          </a:p>
          <a:p>
            <a:pPr lvl="1">
              <a:lnSpc>
                <a:spcPct val="120000"/>
              </a:lnSpc>
            </a:pPr>
            <a:r>
              <a:rPr lang="en-GB" sz="2400" b="1" i="0" dirty="0">
                <a:solidFill>
                  <a:srgbClr val="000000"/>
                </a:solidFill>
                <a:effectLst/>
                <a:latin typeface="Arial" panose="020B0604020202020204" pitchFamily="34" charset="0"/>
              </a:rPr>
              <a:t>Computational biology, bioinformatics and modelling</a:t>
            </a:r>
          </a:p>
          <a:p>
            <a:pPr marL="72001" indent="0">
              <a:lnSpc>
                <a:spcPct val="120000"/>
              </a:lnSpc>
              <a:buNone/>
            </a:pPr>
            <a:endParaRPr lang="en-GB" sz="2400" b="1"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52345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59E26EF7-7CE3-4E19-A94B-B474B87CDE18}"/>
              </a:ext>
            </a:extLst>
          </p:cNvPr>
          <p:cNvSpPr>
            <a:spLocks noGrp="1"/>
          </p:cNvSpPr>
          <p:nvPr>
            <p:ph type="title"/>
          </p:nvPr>
        </p:nvSpPr>
        <p:spPr>
          <a:xfrm>
            <a:off x="719999" y="459040"/>
            <a:ext cx="10753202" cy="451578"/>
          </a:xfrm>
        </p:spPr>
        <p:txBody>
          <a:bodyPr>
            <a:normAutofit fontScale="90000"/>
          </a:bodyPr>
          <a:lstStyle/>
          <a:p>
            <a:r>
              <a:rPr lang="en-GB" dirty="0"/>
              <a:t>E</a:t>
            </a:r>
            <a:r>
              <a:rPr lang="cs-CZ" dirty="0"/>
              <a:t>I</a:t>
            </a:r>
            <a:r>
              <a:rPr lang="en-GB" dirty="0"/>
              <a:t>RENE </a:t>
            </a:r>
            <a:r>
              <a:rPr lang="cs-CZ" dirty="0"/>
              <a:t>RI - </a:t>
            </a:r>
            <a:r>
              <a:rPr lang="cs-CZ" b="0" dirty="0" err="1"/>
              <a:t>Environmental</a:t>
            </a:r>
            <a:r>
              <a:rPr lang="cs-CZ" b="0" dirty="0"/>
              <a:t> </a:t>
            </a:r>
            <a:r>
              <a:rPr lang="cs-CZ" b="0" dirty="0" err="1"/>
              <a:t>Exposure</a:t>
            </a:r>
            <a:r>
              <a:rPr lang="cs-CZ" b="0" dirty="0"/>
              <a:t> </a:t>
            </a:r>
            <a:r>
              <a:rPr lang="cs-CZ" b="0" dirty="0" err="1"/>
              <a:t>Assessment</a:t>
            </a:r>
            <a:r>
              <a:rPr lang="cs-CZ" b="0" dirty="0"/>
              <a:t> </a:t>
            </a:r>
            <a:r>
              <a:rPr lang="cs-CZ" b="0" dirty="0" err="1"/>
              <a:t>Research</a:t>
            </a:r>
            <a:r>
              <a:rPr lang="cs-CZ" b="0" dirty="0"/>
              <a:t> </a:t>
            </a:r>
            <a:r>
              <a:rPr lang="cs-CZ" b="0" dirty="0" err="1"/>
              <a:t>Infrastructure</a:t>
            </a:r>
            <a:r>
              <a:rPr lang="cs-CZ" b="0" dirty="0"/>
              <a:t> </a:t>
            </a:r>
            <a:endParaRPr lang="en-GB" dirty="0"/>
          </a:p>
        </p:txBody>
      </p:sp>
      <p:pic>
        <p:nvPicPr>
          <p:cNvPr id="2" name="Obrázek 1">
            <a:extLst>
              <a:ext uri="{FF2B5EF4-FFF2-40B4-BE49-F238E27FC236}">
                <a16:creationId xmlns:a16="http://schemas.microsoft.com/office/drawing/2014/main" id="{8915DAE4-5259-064B-A6BE-B122473CC97D}"/>
              </a:ext>
            </a:extLst>
          </p:cNvPr>
          <p:cNvPicPr>
            <a:picLocks noChangeAspect="1"/>
          </p:cNvPicPr>
          <p:nvPr/>
        </p:nvPicPr>
        <p:blipFill>
          <a:blip r:embed="rId3"/>
          <a:stretch>
            <a:fillRect/>
          </a:stretch>
        </p:blipFill>
        <p:spPr>
          <a:xfrm>
            <a:off x="7845721" y="3394728"/>
            <a:ext cx="3842010" cy="2591489"/>
          </a:xfrm>
          <a:prstGeom prst="rect">
            <a:avLst/>
          </a:prstGeom>
        </p:spPr>
      </p:pic>
      <p:sp>
        <p:nvSpPr>
          <p:cNvPr id="6" name="TextovéPole 5">
            <a:extLst>
              <a:ext uri="{FF2B5EF4-FFF2-40B4-BE49-F238E27FC236}">
                <a16:creationId xmlns:a16="http://schemas.microsoft.com/office/drawing/2014/main" id="{0EDC857B-D8CF-5044-B3D9-FBC716FA71D5}"/>
              </a:ext>
            </a:extLst>
          </p:cNvPr>
          <p:cNvSpPr txBox="1"/>
          <p:nvPr/>
        </p:nvSpPr>
        <p:spPr>
          <a:xfrm>
            <a:off x="3341702" y="6072557"/>
            <a:ext cx="514403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rgbClr val="000000"/>
                </a:solidFill>
                <a:effectLst/>
                <a:uFillTx/>
                <a:latin typeface="+mn-lt"/>
                <a:ea typeface="+mn-ea"/>
                <a:cs typeface="+mn-cs"/>
                <a:sym typeface="Arial"/>
              </a:rPr>
              <a:t>17 national </a:t>
            </a:r>
            <a:r>
              <a:rPr lang="en-GB" sz="2000" dirty="0"/>
              <a:t>hubs</a:t>
            </a:r>
            <a:r>
              <a:rPr kumimoji="0" lang="en-GB" sz="2000" b="0" i="0" u="none" strike="noStrike" cap="none" spc="0" normalizeH="0" baseline="0" dirty="0">
                <a:ln>
                  <a:noFill/>
                </a:ln>
                <a:solidFill>
                  <a:srgbClr val="000000"/>
                </a:solidFill>
                <a:effectLst/>
                <a:uFillTx/>
                <a:latin typeface="+mn-lt"/>
                <a:ea typeface="+mn-ea"/>
                <a:cs typeface="+mn-cs"/>
                <a:sym typeface="Arial"/>
              </a:rPr>
              <a:t>, </a:t>
            </a:r>
            <a:r>
              <a:rPr lang="en-GB" sz="2000" dirty="0"/>
              <a:t>50+ individual partner</a:t>
            </a:r>
            <a:r>
              <a:rPr lang="cs-CZ" sz="2000" dirty="0"/>
              <a:t>s</a:t>
            </a:r>
          </a:p>
        </p:txBody>
      </p:sp>
      <p:sp>
        <p:nvSpPr>
          <p:cNvPr id="4" name="TextovéPole 3">
            <a:extLst>
              <a:ext uri="{FF2B5EF4-FFF2-40B4-BE49-F238E27FC236}">
                <a16:creationId xmlns:a16="http://schemas.microsoft.com/office/drawing/2014/main" id="{E0A20D12-6CBE-3742-9EA0-E8C23ABA52A8}"/>
              </a:ext>
            </a:extLst>
          </p:cNvPr>
          <p:cNvSpPr txBox="1"/>
          <p:nvPr/>
        </p:nvSpPr>
        <p:spPr>
          <a:xfrm>
            <a:off x="8070525" y="976935"/>
            <a:ext cx="1785102" cy="2339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0000"/>
                </a:solidFill>
                <a:effectLst/>
                <a:uFillTx/>
                <a:latin typeface="+mn-lt"/>
                <a:ea typeface="+mn-ea"/>
                <a:cs typeface="+mn-cs"/>
                <a:sym typeface="Arial"/>
              </a:rPr>
              <a:t>Member states:</a:t>
            </a:r>
          </a:p>
          <a:p>
            <a:pPr marL="0" marR="0" indent="0" algn="l" defTabSz="914400" rtl="0" fontAlgn="auto" latinLnBrk="0" hangingPunct="0">
              <a:lnSpc>
                <a:spcPct val="100000"/>
              </a:lnSpc>
              <a:spcBef>
                <a:spcPts val="0"/>
              </a:spcBef>
              <a:spcAft>
                <a:spcPts val="0"/>
              </a:spcAft>
              <a:buClrTx/>
              <a:buSzTx/>
              <a:buFontTx/>
              <a:buNone/>
              <a:tabLst/>
            </a:pPr>
            <a:r>
              <a:rPr lang="en-GB" sz="1600" dirty="0"/>
              <a:t>Austria</a:t>
            </a:r>
          </a:p>
          <a:p>
            <a:pPr marL="0" marR="0" indent="0" algn="l" defTabSz="9144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000000"/>
                </a:solidFill>
                <a:effectLst/>
                <a:uFillTx/>
                <a:latin typeface="+mn-lt"/>
                <a:ea typeface="+mn-ea"/>
                <a:cs typeface="+mn-cs"/>
                <a:sym typeface="Arial"/>
              </a:rPr>
              <a:t>Belgium</a:t>
            </a:r>
          </a:p>
          <a:p>
            <a:pPr marL="0" marR="0" indent="0" algn="l" defTabSz="914400" rtl="0" fontAlgn="auto" latinLnBrk="0" hangingPunct="0">
              <a:lnSpc>
                <a:spcPct val="100000"/>
              </a:lnSpc>
              <a:spcBef>
                <a:spcPts val="0"/>
              </a:spcBef>
              <a:spcAft>
                <a:spcPts val="0"/>
              </a:spcAft>
              <a:buClrTx/>
              <a:buSzTx/>
              <a:buFontTx/>
              <a:buNone/>
              <a:tabLst/>
            </a:pPr>
            <a:r>
              <a:rPr lang="en-GB" sz="1600" b="1" dirty="0"/>
              <a:t>Czech Republic</a:t>
            </a:r>
          </a:p>
          <a:p>
            <a:pPr marL="0" marR="0" indent="0" algn="l" defTabSz="914400" rtl="0" fontAlgn="auto" latinLnBrk="0" hangingPunct="0">
              <a:lnSpc>
                <a:spcPct val="100000"/>
              </a:lnSpc>
              <a:spcBef>
                <a:spcPts val="0"/>
              </a:spcBef>
              <a:spcAft>
                <a:spcPts val="0"/>
              </a:spcAft>
              <a:buClrTx/>
              <a:buSzTx/>
              <a:buFontTx/>
              <a:buNone/>
              <a:tabLst/>
            </a:pPr>
            <a:r>
              <a:rPr lang="en-GB" sz="1600" dirty="0"/>
              <a:t>Finland</a:t>
            </a:r>
          </a:p>
          <a:p>
            <a:pPr marL="0" marR="0" indent="0" algn="l" defTabSz="914400" rtl="0" fontAlgn="auto" latinLnBrk="0" hangingPunct="0">
              <a:lnSpc>
                <a:spcPct val="100000"/>
              </a:lnSpc>
              <a:spcBef>
                <a:spcPts val="0"/>
              </a:spcBef>
              <a:spcAft>
                <a:spcPts val="0"/>
              </a:spcAft>
              <a:buClrTx/>
              <a:buSzTx/>
              <a:buFontTx/>
              <a:buNone/>
              <a:tabLst/>
            </a:pPr>
            <a:r>
              <a:rPr lang="en-GB" sz="1600" dirty="0"/>
              <a:t>France</a:t>
            </a:r>
          </a:p>
          <a:p>
            <a:pPr marL="0" marR="0" indent="0" algn="l" defTabSz="914400" rtl="0" fontAlgn="auto" latinLnBrk="0" hangingPunct="0">
              <a:lnSpc>
                <a:spcPct val="100000"/>
              </a:lnSpc>
              <a:spcBef>
                <a:spcPts val="0"/>
              </a:spcBef>
              <a:spcAft>
                <a:spcPts val="0"/>
              </a:spcAft>
              <a:buClrTx/>
              <a:buSzTx/>
              <a:buFontTx/>
              <a:buNone/>
              <a:tabLst/>
            </a:pPr>
            <a:r>
              <a:rPr lang="en-GB" sz="1600" dirty="0"/>
              <a:t>Germany </a:t>
            </a:r>
          </a:p>
          <a:p>
            <a:pPr marL="0" marR="0" indent="0" algn="l" defTabSz="914400" rtl="0" fontAlgn="auto" latinLnBrk="0" hangingPunct="0">
              <a:lnSpc>
                <a:spcPct val="100000"/>
              </a:lnSpc>
              <a:spcBef>
                <a:spcPts val="0"/>
              </a:spcBef>
              <a:spcAft>
                <a:spcPts val="0"/>
              </a:spcAft>
              <a:buClrTx/>
              <a:buSzTx/>
              <a:buFontTx/>
              <a:buNone/>
              <a:tabLst/>
            </a:pPr>
            <a:r>
              <a:rPr lang="en-GB" sz="1600" dirty="0"/>
              <a:t>Greece</a:t>
            </a:r>
          </a:p>
          <a:p>
            <a:pPr marL="0" marR="0" indent="0" algn="l" defTabSz="9144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000000"/>
                </a:solidFill>
                <a:effectLst/>
                <a:uFillTx/>
                <a:latin typeface="+mn-lt"/>
                <a:ea typeface="+mn-ea"/>
                <a:cs typeface="+mn-cs"/>
                <a:sym typeface="Arial"/>
              </a:rPr>
              <a:t>Iceland</a:t>
            </a:r>
          </a:p>
        </p:txBody>
      </p:sp>
      <p:sp>
        <p:nvSpPr>
          <p:cNvPr id="7" name="TextovéPole 6">
            <a:extLst>
              <a:ext uri="{FF2B5EF4-FFF2-40B4-BE49-F238E27FC236}">
                <a16:creationId xmlns:a16="http://schemas.microsoft.com/office/drawing/2014/main" id="{20EA1791-FC15-EA41-8862-7734D4D28487}"/>
              </a:ext>
            </a:extLst>
          </p:cNvPr>
          <p:cNvSpPr txBox="1"/>
          <p:nvPr/>
        </p:nvSpPr>
        <p:spPr>
          <a:xfrm>
            <a:off x="10066014" y="1281146"/>
            <a:ext cx="1196800"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1600" dirty="0"/>
              <a:t>Italy</a:t>
            </a:r>
          </a:p>
          <a:p>
            <a:pPr marL="0" marR="0" indent="0" algn="l" defTabSz="9144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000000"/>
                </a:solidFill>
                <a:effectLst/>
                <a:uFillTx/>
                <a:latin typeface="+mn-lt"/>
                <a:ea typeface="+mn-ea"/>
                <a:cs typeface="+mn-cs"/>
                <a:sym typeface="Arial"/>
              </a:rPr>
              <a:t>Netherlands</a:t>
            </a:r>
          </a:p>
          <a:p>
            <a:pPr marL="0" marR="0" indent="0" algn="l" defTabSz="914400" rtl="0" fontAlgn="auto" latinLnBrk="0" hangingPunct="0">
              <a:lnSpc>
                <a:spcPct val="100000"/>
              </a:lnSpc>
              <a:spcBef>
                <a:spcPts val="0"/>
              </a:spcBef>
              <a:spcAft>
                <a:spcPts val="0"/>
              </a:spcAft>
              <a:buClrTx/>
              <a:buSzTx/>
              <a:buFontTx/>
              <a:buNone/>
              <a:tabLst/>
            </a:pPr>
            <a:r>
              <a:rPr lang="en-GB" sz="1600" dirty="0"/>
              <a:t>Norway</a:t>
            </a:r>
          </a:p>
          <a:p>
            <a:pPr marL="0" marR="0" indent="0" algn="l" defTabSz="914400" rtl="0" fontAlgn="auto" latinLnBrk="0" hangingPunct="0">
              <a:lnSpc>
                <a:spcPct val="100000"/>
              </a:lnSpc>
              <a:spcBef>
                <a:spcPts val="0"/>
              </a:spcBef>
              <a:spcAft>
                <a:spcPts val="0"/>
              </a:spcAft>
              <a:buClrTx/>
              <a:buSzTx/>
              <a:buFontTx/>
              <a:buNone/>
              <a:tabLst/>
            </a:pPr>
            <a:r>
              <a:rPr lang="en-GB" sz="1600" dirty="0"/>
              <a:t>Slovakia</a:t>
            </a:r>
          </a:p>
          <a:p>
            <a:pPr marL="0" marR="0" indent="0" algn="l" defTabSz="914400" rtl="0" fontAlgn="auto" latinLnBrk="0" hangingPunct="0">
              <a:lnSpc>
                <a:spcPct val="100000"/>
              </a:lnSpc>
              <a:spcBef>
                <a:spcPts val="0"/>
              </a:spcBef>
              <a:spcAft>
                <a:spcPts val="0"/>
              </a:spcAft>
              <a:buClrTx/>
              <a:buSzTx/>
              <a:buFontTx/>
              <a:buNone/>
              <a:tabLst/>
            </a:pPr>
            <a:r>
              <a:rPr lang="en-GB" sz="1600" dirty="0"/>
              <a:t>Slovenia</a:t>
            </a:r>
          </a:p>
          <a:p>
            <a:pPr marL="0" marR="0" indent="0" algn="l" defTabSz="914400" rtl="0" fontAlgn="auto" latinLnBrk="0" hangingPunct="0">
              <a:lnSpc>
                <a:spcPct val="100000"/>
              </a:lnSpc>
              <a:spcBef>
                <a:spcPts val="0"/>
              </a:spcBef>
              <a:spcAft>
                <a:spcPts val="0"/>
              </a:spcAft>
              <a:buClrTx/>
              <a:buSzTx/>
              <a:buFontTx/>
              <a:buNone/>
              <a:tabLst/>
            </a:pPr>
            <a:r>
              <a:rPr lang="en-GB" sz="1600" dirty="0"/>
              <a:t>Spain</a:t>
            </a:r>
          </a:p>
          <a:p>
            <a:pPr marL="0" marR="0" indent="0" algn="l" defTabSz="914400" rtl="0" fontAlgn="auto" latinLnBrk="0" hangingPunct="0">
              <a:lnSpc>
                <a:spcPct val="100000"/>
              </a:lnSpc>
              <a:spcBef>
                <a:spcPts val="0"/>
              </a:spcBef>
              <a:spcAft>
                <a:spcPts val="0"/>
              </a:spcAft>
              <a:buClrTx/>
              <a:buSzTx/>
              <a:buFontTx/>
              <a:buNone/>
              <a:tabLst/>
            </a:pPr>
            <a:r>
              <a:rPr lang="en-GB" sz="1600" dirty="0"/>
              <a:t>Sweden</a:t>
            </a:r>
          </a:p>
          <a:p>
            <a:pPr marL="0" marR="0" indent="0" algn="l" defTabSz="914400" rtl="0" fontAlgn="auto" latinLnBrk="0" hangingPunct="0">
              <a:lnSpc>
                <a:spcPct val="100000"/>
              </a:lnSpc>
              <a:spcBef>
                <a:spcPts val="0"/>
              </a:spcBef>
              <a:spcAft>
                <a:spcPts val="0"/>
              </a:spcAft>
              <a:buClrTx/>
              <a:buSzTx/>
              <a:buFontTx/>
              <a:buNone/>
              <a:tabLst/>
            </a:pPr>
            <a:r>
              <a:rPr lang="en-GB" sz="1600" dirty="0"/>
              <a:t>UK</a:t>
            </a:r>
          </a:p>
          <a:p>
            <a:pPr marL="0" marR="0" indent="0" algn="l" defTabSz="9144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000000"/>
                </a:solidFill>
                <a:effectLst/>
                <a:uFillTx/>
                <a:latin typeface="+mn-lt"/>
                <a:ea typeface="+mn-ea"/>
                <a:cs typeface="+mn-cs"/>
                <a:sym typeface="Arial"/>
              </a:rPr>
              <a:t>USA</a:t>
            </a:r>
          </a:p>
        </p:txBody>
      </p:sp>
      <p:pic>
        <p:nvPicPr>
          <p:cNvPr id="8" name="Immagine 16">
            <a:extLst>
              <a:ext uri="{FF2B5EF4-FFF2-40B4-BE49-F238E27FC236}">
                <a16:creationId xmlns:a16="http://schemas.microsoft.com/office/drawing/2014/main" id="{857ABF46-B09A-B941-8AD7-90C09FCDBC50}"/>
              </a:ext>
            </a:extLst>
          </p:cNvPr>
          <p:cNvPicPr>
            <a:picLocks noChangeAspect="1"/>
          </p:cNvPicPr>
          <p:nvPr/>
        </p:nvPicPr>
        <p:blipFill>
          <a:blip r:embed="rId4"/>
          <a:stretch>
            <a:fillRect/>
          </a:stretch>
        </p:blipFill>
        <p:spPr>
          <a:xfrm>
            <a:off x="636872" y="1776671"/>
            <a:ext cx="1273335" cy="1816024"/>
          </a:xfrm>
          <a:prstGeom prst="rect">
            <a:avLst/>
          </a:prstGeom>
          <a:scene3d>
            <a:camera prst="perspectiveContrastingLeftFacing" fov="7200000">
              <a:rot lat="0" lon="1200000" rev="21386789"/>
            </a:camera>
            <a:lightRig rig="threePt" dir="t"/>
          </a:scene3d>
        </p:spPr>
      </p:pic>
      <p:sp>
        <p:nvSpPr>
          <p:cNvPr id="9" name="TextovéPole 8">
            <a:extLst>
              <a:ext uri="{FF2B5EF4-FFF2-40B4-BE49-F238E27FC236}">
                <a16:creationId xmlns:a16="http://schemas.microsoft.com/office/drawing/2014/main" id="{B9B9C896-A176-6549-839C-387EB516FD20}"/>
              </a:ext>
            </a:extLst>
          </p:cNvPr>
          <p:cNvSpPr txBox="1"/>
          <p:nvPr/>
        </p:nvSpPr>
        <p:spPr>
          <a:xfrm>
            <a:off x="2120594" y="1732859"/>
            <a:ext cx="5320146"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800" b="1" dirty="0"/>
              <a:t>A gap identified in the </a:t>
            </a:r>
            <a:r>
              <a:rPr lang="en-US" sz="1800" b="1" dirty="0" err="1"/>
              <a:t>Health&amp;Food</a:t>
            </a:r>
            <a:r>
              <a:rPr lang="en-US" sz="1800" b="1" dirty="0"/>
              <a:t> domain of 2018 ESFRI Roadmap</a:t>
            </a:r>
          </a:p>
          <a:p>
            <a:r>
              <a:rPr lang="en-US" sz="1800" i="1" kern="1200" dirty="0"/>
              <a:t>There is a need to enable a research infrastructure that will facilitate research on the human health and wellbeing at all stages in development, including ageing, nutrition and </a:t>
            </a:r>
            <a:r>
              <a:rPr lang="en-US" sz="1800" i="1" kern="1200" dirty="0" err="1"/>
              <a:t>behavioural</a:t>
            </a:r>
            <a:r>
              <a:rPr lang="en-US" sz="1800" i="1" kern="1200" dirty="0"/>
              <a:t> studies, and their connections to the social sciences and humanities.</a:t>
            </a:r>
            <a:endParaRPr kumimoji="0" lang="cs-CZ" sz="1800" b="0" i="0" u="none" strike="noStrike" cap="none" spc="0" normalizeH="0" baseline="0" dirty="0">
              <a:ln>
                <a:noFill/>
              </a:ln>
              <a:solidFill>
                <a:srgbClr val="000000"/>
              </a:solidFill>
              <a:effectLst/>
              <a:uFillTx/>
              <a:latin typeface="+mn-lt"/>
              <a:ea typeface="+mn-ea"/>
              <a:cs typeface="+mn-cs"/>
              <a:sym typeface="Arial"/>
            </a:endParaRPr>
          </a:p>
        </p:txBody>
      </p:sp>
      <p:pic>
        <p:nvPicPr>
          <p:cNvPr id="11" name="Obrázek 10">
            <a:extLst>
              <a:ext uri="{FF2B5EF4-FFF2-40B4-BE49-F238E27FC236}">
                <a16:creationId xmlns:a16="http://schemas.microsoft.com/office/drawing/2014/main" id="{D001E6D1-47F4-6840-85F6-565C68787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72" y="3998421"/>
            <a:ext cx="1263806" cy="1787742"/>
          </a:xfrm>
          <a:prstGeom prst="rect">
            <a:avLst/>
          </a:prstGeom>
        </p:spPr>
      </p:pic>
      <p:sp>
        <p:nvSpPr>
          <p:cNvPr id="12" name="Obdélník 11">
            <a:extLst>
              <a:ext uri="{FF2B5EF4-FFF2-40B4-BE49-F238E27FC236}">
                <a16:creationId xmlns:a16="http://schemas.microsoft.com/office/drawing/2014/main" id="{CED313F9-8FBD-4548-AA81-6FD7C3E927E8}"/>
              </a:ext>
            </a:extLst>
          </p:cNvPr>
          <p:cNvSpPr/>
          <p:nvPr/>
        </p:nvSpPr>
        <p:spPr>
          <a:xfrm>
            <a:off x="2120594" y="3970281"/>
            <a:ext cx="5435675" cy="2062103"/>
          </a:xfrm>
          <a:prstGeom prst="rect">
            <a:avLst/>
          </a:prstGeom>
        </p:spPr>
        <p:txBody>
          <a:bodyPr wrap="square">
            <a:spAutoFit/>
          </a:bodyPr>
          <a:lstStyle/>
          <a:p>
            <a:r>
              <a:rPr lang="en-GB" sz="1600" i="1" kern="1200" dirty="0"/>
              <a:t>The current development of the H&amp;F RIs brings also a new inter- disciplinary RI the ESFRI Project EIRENE RI on the roadmap. </a:t>
            </a:r>
          </a:p>
          <a:p>
            <a:r>
              <a:rPr lang="en-GB" sz="1600" i="1" kern="1200" dirty="0"/>
              <a:t>This RI fills the gap in the European infrastructural landscape and pioneers bridging the topic of environmental impact and human health with the topic of human exposome, i.e. environmental determinants of health. </a:t>
            </a:r>
          </a:p>
        </p:txBody>
      </p:sp>
    </p:spTree>
    <p:extLst>
      <p:ext uri="{BB962C8B-B14F-4D97-AF65-F5344CB8AC3E}">
        <p14:creationId xmlns:p14="http://schemas.microsoft.com/office/powerpoint/2010/main" val="19996121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E1E37B-4D81-AC4D-8649-2B6E07F86D7B}"/>
              </a:ext>
            </a:extLst>
          </p:cNvPr>
          <p:cNvSpPr>
            <a:spLocks noGrp="1"/>
          </p:cNvSpPr>
          <p:nvPr>
            <p:ph type="title"/>
          </p:nvPr>
        </p:nvSpPr>
        <p:spPr>
          <a:xfrm>
            <a:off x="1160938" y="100285"/>
            <a:ext cx="9810750" cy="824323"/>
          </a:xfrm>
        </p:spPr>
        <p:txBody>
          <a:bodyPr/>
          <a:lstStyle/>
          <a:p>
            <a:pPr>
              <a:lnSpc>
                <a:spcPct val="100000"/>
              </a:lnSpc>
            </a:pPr>
            <a:r>
              <a:rPr lang="en-GB" dirty="0"/>
              <a:t>Science to Policy and Society</a:t>
            </a:r>
          </a:p>
        </p:txBody>
      </p:sp>
      <p:sp>
        <p:nvSpPr>
          <p:cNvPr id="3" name="Obdélník 2">
            <a:extLst>
              <a:ext uri="{FF2B5EF4-FFF2-40B4-BE49-F238E27FC236}">
                <a16:creationId xmlns:a16="http://schemas.microsoft.com/office/drawing/2014/main" id="{574AFA8D-E814-B447-968F-D83127BF1B05}"/>
              </a:ext>
            </a:extLst>
          </p:cNvPr>
          <p:cNvSpPr/>
          <p:nvPr/>
        </p:nvSpPr>
        <p:spPr>
          <a:xfrm>
            <a:off x="971158" y="849304"/>
            <a:ext cx="8486110" cy="5016758"/>
          </a:xfrm>
          <a:prstGeom prst="rect">
            <a:avLst/>
          </a:prstGeom>
        </p:spPr>
        <p:txBody>
          <a:bodyPr wrap="square">
            <a:spAutoFit/>
          </a:bodyPr>
          <a:lstStyle/>
          <a:p>
            <a:pPr marL="99340">
              <a:spcAft>
                <a:spcPts val="600"/>
              </a:spcAft>
            </a:pPr>
            <a:r>
              <a:rPr lang="en-GB" sz="2000" dirty="0">
                <a:latin typeface="Helvetica" pitchFamily="2" charset="0"/>
                <a:ea typeface="Calibri" panose="020F0502020204030204" pitchFamily="34" charset="0"/>
                <a:cs typeface="Helvetica" pitchFamily="2" charset="0"/>
              </a:rPr>
              <a:t>RECETOX hosts </a:t>
            </a:r>
            <a:r>
              <a:rPr lang="en-GB" sz="2000" b="1" dirty="0">
                <a:latin typeface="Helvetica" pitchFamily="2" charset="0"/>
                <a:ea typeface="Calibri" panose="020F0502020204030204" pitchFamily="34" charset="0"/>
                <a:cs typeface="Helvetica" pitchFamily="2" charset="0"/>
              </a:rPr>
              <a:t>National Centre for Toxic Compounds </a:t>
            </a:r>
            <a:r>
              <a:rPr lang="en-GB" sz="2000" dirty="0">
                <a:latin typeface="Helvetica" pitchFamily="2" charset="0"/>
                <a:ea typeface="Calibri" panose="020F0502020204030204" pitchFamily="34" charset="0"/>
                <a:cs typeface="Helvetica" pitchFamily="2" charset="0"/>
              </a:rPr>
              <a:t>and </a:t>
            </a:r>
            <a:r>
              <a:rPr lang="en-GB" sz="2000" b="1" dirty="0">
                <a:latin typeface="Helvetica" pitchFamily="2" charset="0"/>
                <a:ea typeface="Calibri" panose="020F0502020204030204" pitchFamily="34" charset="0"/>
                <a:cs typeface="Helvetica" pitchFamily="2" charset="0"/>
              </a:rPr>
              <a:t>Stockholm Convention Regional Centre for Capacity Building and the Transfer of Technology</a:t>
            </a:r>
            <a:r>
              <a:rPr lang="en-GB" sz="2000" dirty="0">
                <a:latin typeface="Helvetica" pitchFamily="2" charset="0"/>
                <a:ea typeface="Calibri" panose="020F0502020204030204" pitchFamily="34" charset="0"/>
                <a:cs typeface="Helvetica" pitchFamily="2" charset="0"/>
              </a:rPr>
              <a:t>.</a:t>
            </a:r>
          </a:p>
          <a:p>
            <a:pPr marL="99340">
              <a:spcAft>
                <a:spcPts val="600"/>
              </a:spcAft>
            </a:pPr>
            <a:r>
              <a:rPr lang="en-GB" sz="2000" dirty="0">
                <a:latin typeface="Helvetica" pitchFamily="2" charset="0"/>
                <a:ea typeface="Calibri" panose="020F0502020204030204" pitchFamily="34" charset="0"/>
                <a:cs typeface="Helvetica" pitchFamily="2" charset="0"/>
              </a:rPr>
              <a:t>The National Centre links the research outputs and innovation potential of RECETOX to the needs of partners from government, authorities and private sector and identifies application opportunities in the field of environment and health in the Czech Republic.</a:t>
            </a:r>
          </a:p>
          <a:p>
            <a:pPr marL="99340">
              <a:spcAft>
                <a:spcPts val="600"/>
              </a:spcAft>
            </a:pPr>
            <a:r>
              <a:rPr lang="en-GB" sz="2000" dirty="0">
                <a:latin typeface="Arial" panose="020B0604020202020204" pitchFamily="34" charset="0"/>
                <a:ea typeface="Calibri" panose="020F0502020204030204" pitchFamily="34" charset="0"/>
                <a:cs typeface="Times New Roman" panose="02020603050405020304" pitchFamily="18" charset="0"/>
              </a:rPr>
              <a:t>The Stockholm Convention Regional Centre supports capacity building for chemicals management and global monitoring and information systems of toxic chemicals. It is also partner of choice for United Nations organizations UNEP, WHO, UNIDO, UNDP</a:t>
            </a:r>
            <a:r>
              <a:rPr lang="en-GB" sz="20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p>
          <a:p>
            <a:pPr marL="99340">
              <a:spcAft>
                <a:spcPts val="600"/>
              </a:spcAft>
            </a:pPr>
            <a:r>
              <a:rPr lang="en-GB" sz="2000" dirty="0">
                <a:solidFill>
                  <a:schemeClr val="tx1"/>
                </a:solidFill>
                <a:latin typeface="Arial" panose="020B0604020202020204" pitchFamily="34" charset="0"/>
                <a:ea typeface="Calibri" panose="020F0502020204030204" pitchFamily="34" charset="0"/>
                <a:cs typeface="Times New Roman" panose="02020603050405020304" pitchFamily="18" charset="0"/>
              </a:rPr>
              <a:t>From 2023, RECETOX is the </a:t>
            </a:r>
            <a:r>
              <a:rPr lang="en-GB" sz="2000" b="1" dirty="0">
                <a:solidFill>
                  <a:schemeClr val="tx1"/>
                </a:solidFill>
                <a:latin typeface="Arial" panose="020B0604020202020204" pitchFamily="34" charset="0"/>
                <a:ea typeface="Calibri" panose="020F0502020204030204" pitchFamily="34" charset="0"/>
                <a:cs typeface="Times New Roman" panose="02020603050405020304" pitchFamily="18" charset="0"/>
              </a:rPr>
              <a:t>WHO Collaboration Centre </a:t>
            </a:r>
            <a:r>
              <a:rPr lang="en-GB" sz="2000" dirty="0">
                <a:solidFill>
                  <a:schemeClr val="tx1"/>
                </a:solidFill>
                <a:latin typeface="Arial" panose="020B0604020202020204" pitchFamily="34" charset="0"/>
                <a:ea typeface="Calibri" panose="020F0502020204030204" pitchFamily="34" charset="0"/>
                <a:cs typeface="Times New Roman" panose="02020603050405020304" pitchFamily="18" charset="0"/>
              </a:rPr>
              <a:t>in the area of effects of toxic substances on the environment and human health</a:t>
            </a:r>
          </a:p>
          <a:p>
            <a:pPr marL="99340">
              <a:spcAft>
                <a:spcPts val="600"/>
              </a:spcAft>
            </a:pPr>
            <a:r>
              <a:rPr lang="en-GB" sz="2000" dirty="0">
                <a:solidFill>
                  <a:schemeClr val="tx1"/>
                </a:solidFill>
                <a:latin typeface="Arial" panose="020B0604020202020204" pitchFamily="34" charset="0"/>
                <a:ea typeface="Calibri" panose="020F0502020204030204" pitchFamily="34" charset="0"/>
                <a:cs typeface="Times New Roman" panose="02020603050405020304" pitchFamily="18" charset="0"/>
              </a:rPr>
              <a:t>Activities related to Basel, Rotterdam and Minamata Convention on Mercury.</a:t>
            </a:r>
            <a:endParaRPr lang="en-GB" sz="2000" dirty="0"/>
          </a:p>
        </p:txBody>
      </p:sp>
      <p:pic>
        <p:nvPicPr>
          <p:cNvPr id="6" name="Obrázek 5">
            <a:extLst>
              <a:ext uri="{FF2B5EF4-FFF2-40B4-BE49-F238E27FC236}">
                <a16:creationId xmlns:a16="http://schemas.microsoft.com/office/drawing/2014/main" id="{EFB25EB8-FBD6-3543-A343-3108D784E1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244" y="2630480"/>
            <a:ext cx="795061" cy="674498"/>
          </a:xfrm>
          <a:prstGeom prst="rect">
            <a:avLst/>
          </a:prstGeom>
        </p:spPr>
      </p:pic>
      <p:pic>
        <p:nvPicPr>
          <p:cNvPr id="1026" name="Picture 2">
            <a:extLst>
              <a:ext uri="{FF2B5EF4-FFF2-40B4-BE49-F238E27FC236}">
                <a16:creationId xmlns:a16="http://schemas.microsoft.com/office/drawing/2014/main" id="{411C0BA9-79B8-8D80-6154-C60ACD91F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63" y="4255053"/>
            <a:ext cx="925283" cy="95194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3877F66A-FF7E-EBCF-84AD-3E804D1BB6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991938"/>
            <a:ext cx="1011746" cy="674497"/>
          </a:xfrm>
          <a:prstGeom prst="rect">
            <a:avLst/>
          </a:prstGeom>
        </p:spPr>
      </p:pic>
      <p:pic>
        <p:nvPicPr>
          <p:cNvPr id="11" name="Obrázek 10">
            <a:extLst>
              <a:ext uri="{FF2B5EF4-FFF2-40B4-BE49-F238E27FC236}">
                <a16:creationId xmlns:a16="http://schemas.microsoft.com/office/drawing/2014/main" id="{8400BED8-F4BF-30D0-D328-9E4132C0B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246533" y="-124022"/>
            <a:ext cx="6722534" cy="6858000"/>
          </a:xfrm>
          <a:prstGeom prst="rect">
            <a:avLst/>
          </a:prstGeom>
        </p:spPr>
      </p:pic>
    </p:spTree>
    <p:extLst>
      <p:ext uri="{BB962C8B-B14F-4D97-AF65-F5344CB8AC3E}">
        <p14:creationId xmlns:p14="http://schemas.microsoft.com/office/powerpoint/2010/main" val="294580732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585794-8869-BD54-EA16-B2581B0A4AA5}"/>
              </a:ext>
            </a:extLst>
          </p:cNvPr>
          <p:cNvSpPr>
            <a:spLocks noGrp="1"/>
          </p:cNvSpPr>
          <p:nvPr>
            <p:ph type="title"/>
          </p:nvPr>
        </p:nvSpPr>
        <p:spPr/>
        <p:txBody>
          <a:bodyPr>
            <a:normAutofit fontScale="90000"/>
          </a:bodyPr>
          <a:lstStyle/>
          <a:p>
            <a:r>
              <a:rPr lang="cs-CZ" dirty="0"/>
              <a:t>Brno </a:t>
            </a:r>
            <a:r>
              <a:rPr lang="cs-CZ" dirty="0" err="1"/>
              <a:t>Living</a:t>
            </a:r>
            <a:r>
              <a:rPr lang="cs-CZ" dirty="0"/>
              <a:t> </a:t>
            </a:r>
            <a:r>
              <a:rPr lang="cs-CZ" dirty="0" err="1"/>
              <a:t>Lab</a:t>
            </a:r>
            <a:endParaRPr lang="cs-CZ" dirty="0"/>
          </a:p>
        </p:txBody>
      </p:sp>
      <p:sp>
        <p:nvSpPr>
          <p:cNvPr id="3" name="Zástupný text 2">
            <a:extLst>
              <a:ext uri="{FF2B5EF4-FFF2-40B4-BE49-F238E27FC236}">
                <a16:creationId xmlns:a16="http://schemas.microsoft.com/office/drawing/2014/main" id="{DE0F628C-669C-BA59-885E-A3819B1C1AA6}"/>
              </a:ext>
            </a:extLst>
          </p:cNvPr>
          <p:cNvSpPr>
            <a:spLocks noGrp="1"/>
          </p:cNvSpPr>
          <p:nvPr>
            <p:ph type="body" idx="1"/>
          </p:nvPr>
        </p:nvSpPr>
        <p:spPr>
          <a:xfrm>
            <a:off x="719999" y="1692001"/>
            <a:ext cx="5960201" cy="4140000"/>
          </a:xfrm>
        </p:spPr>
        <p:txBody>
          <a:bodyPr>
            <a:normAutofit/>
          </a:bodyPr>
          <a:lstStyle/>
          <a:p>
            <a:pPr marL="72001" indent="0">
              <a:lnSpc>
                <a:spcPct val="110000"/>
              </a:lnSpc>
              <a:buNone/>
            </a:pPr>
            <a:r>
              <a:rPr lang="en-GB" sz="2200" dirty="0"/>
              <a:t>The Brno Living Lab concept was introduced in cooperation with the </a:t>
            </a:r>
            <a:r>
              <a:rPr lang="en-GB" sz="2200" b="1" dirty="0"/>
              <a:t>City of Brno</a:t>
            </a:r>
            <a:r>
              <a:rPr lang="en-GB" sz="2200" dirty="0"/>
              <a:t>, </a:t>
            </a:r>
            <a:r>
              <a:rPr lang="en-GB" sz="2200" b="1" dirty="0"/>
              <a:t>South Moravian Authority</a:t>
            </a:r>
            <a:r>
              <a:rPr lang="en-GB" sz="2200" dirty="0"/>
              <a:t>, and </a:t>
            </a:r>
            <a:r>
              <a:rPr lang="en-GB" sz="2200" b="1" dirty="0"/>
              <a:t>citizens</a:t>
            </a:r>
            <a:r>
              <a:rPr lang="en-GB" sz="2200" dirty="0"/>
              <a:t> participating in our research projects.</a:t>
            </a:r>
          </a:p>
          <a:p>
            <a:pPr marL="72001" indent="0">
              <a:lnSpc>
                <a:spcPct val="110000"/>
              </a:lnSpc>
              <a:buNone/>
            </a:pPr>
            <a:endParaRPr lang="en-GB" sz="2200" dirty="0"/>
          </a:p>
          <a:p>
            <a:pPr marL="72001" indent="0">
              <a:lnSpc>
                <a:spcPct val="110000"/>
              </a:lnSpc>
              <a:buNone/>
            </a:pPr>
            <a:r>
              <a:rPr lang="en-GB" sz="2200" dirty="0"/>
              <a:t>Brno Living Lab is a platform for improved communication and data sharing between scientists, policymakers, citizens, and other regional stakeholders and open to multiple MU research teams and external users. </a:t>
            </a:r>
          </a:p>
        </p:txBody>
      </p:sp>
      <p:pic>
        <p:nvPicPr>
          <p:cNvPr id="5" name="Obrázek 4" descr="Obsah obrázku stojící, pózování&#10;&#10;Popis byl vytvořen automaticky">
            <a:extLst>
              <a:ext uri="{FF2B5EF4-FFF2-40B4-BE49-F238E27FC236}">
                <a16:creationId xmlns:a16="http://schemas.microsoft.com/office/drawing/2014/main" id="{CC977184-CDAC-B40E-E999-8D59EE06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9733" y="0"/>
            <a:ext cx="6858000" cy="6858000"/>
          </a:xfrm>
          <a:prstGeom prst="rect">
            <a:avLst/>
          </a:prstGeom>
        </p:spPr>
      </p:pic>
    </p:spTree>
    <p:extLst>
      <p:ext uri="{BB962C8B-B14F-4D97-AF65-F5344CB8AC3E}">
        <p14:creationId xmlns:p14="http://schemas.microsoft.com/office/powerpoint/2010/main" val="393101339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Skupina 16">
            <a:extLst>
              <a:ext uri="{FF2B5EF4-FFF2-40B4-BE49-F238E27FC236}">
                <a16:creationId xmlns:a16="http://schemas.microsoft.com/office/drawing/2014/main" id="{C95F564D-E091-6D4D-B9BD-5B3A16ACC0FF}"/>
              </a:ext>
            </a:extLst>
          </p:cNvPr>
          <p:cNvGrpSpPr/>
          <p:nvPr/>
        </p:nvGrpSpPr>
        <p:grpSpPr>
          <a:xfrm>
            <a:off x="4079100" y="3685623"/>
            <a:ext cx="3659825" cy="2481551"/>
            <a:chOff x="423088" y="1535289"/>
            <a:chExt cx="3607045" cy="3601154"/>
          </a:xfrm>
        </p:grpSpPr>
        <p:sp>
          <p:nvSpPr>
            <p:cNvPr id="18" name="Obdélník 17">
              <a:extLst>
                <a:ext uri="{FF2B5EF4-FFF2-40B4-BE49-F238E27FC236}">
                  <a16:creationId xmlns:a16="http://schemas.microsoft.com/office/drawing/2014/main" id="{BBCBCB5D-6D2D-8B47-9A13-CCA018685E2E}"/>
                </a:ext>
              </a:extLst>
            </p:cNvPr>
            <p:cNvSpPr/>
            <p:nvPr/>
          </p:nvSpPr>
          <p:spPr>
            <a:xfrm>
              <a:off x="423088" y="1535289"/>
              <a:ext cx="3601155" cy="3601154"/>
            </a:xfrm>
            <a:prstGeom prst="rect">
              <a:avLst/>
            </a:prstGeom>
            <a:solidFill>
              <a:srgbClr val="38D6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cs-CZ"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0" name="TextovéPole 19">
              <a:extLst>
                <a:ext uri="{FF2B5EF4-FFF2-40B4-BE49-F238E27FC236}">
                  <a16:creationId xmlns:a16="http://schemas.microsoft.com/office/drawing/2014/main" id="{44B87226-A905-2D44-B2B4-B53A5749FF4C}"/>
                </a:ext>
              </a:extLst>
            </p:cNvPr>
            <p:cNvSpPr txBox="1"/>
            <p:nvPr/>
          </p:nvSpPr>
          <p:spPr>
            <a:xfrm>
              <a:off x="1730431" y="2906753"/>
              <a:ext cx="2167603" cy="7741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lang="en-US" sz="2800" b="1" dirty="0">
                  <a:solidFill>
                    <a:schemeClr val="bg1"/>
                  </a:solidFill>
                  <a:latin typeface="+mj-lt"/>
                </a:rPr>
                <a:t>p</a:t>
              </a:r>
              <a:r>
                <a:rPr kumimoji="0" lang="en-US" sz="2800" b="1" i="0" u="none" strike="noStrike" cap="none" spc="0" normalizeH="0" baseline="0" dirty="0">
                  <a:ln>
                    <a:noFill/>
                  </a:ln>
                  <a:solidFill>
                    <a:schemeClr val="bg1"/>
                  </a:solidFill>
                  <a:effectLst/>
                  <a:uFillTx/>
                  <a:latin typeface="+mj-lt"/>
                  <a:ea typeface="Helvetica Neue"/>
                  <a:cs typeface="Helvetica Neue"/>
                  <a:sym typeface="Helvetica Neue"/>
                </a:rPr>
                <a:t>ublications</a:t>
              </a:r>
            </a:p>
          </p:txBody>
        </p:sp>
        <p:sp>
          <p:nvSpPr>
            <p:cNvPr id="19" name="TextovéPole 18">
              <a:extLst>
                <a:ext uri="{FF2B5EF4-FFF2-40B4-BE49-F238E27FC236}">
                  <a16:creationId xmlns:a16="http://schemas.microsoft.com/office/drawing/2014/main" id="{D8B85934-0BDF-7648-8897-ED4D844A9B6A}"/>
                </a:ext>
              </a:extLst>
            </p:cNvPr>
            <p:cNvSpPr txBox="1"/>
            <p:nvPr/>
          </p:nvSpPr>
          <p:spPr>
            <a:xfrm>
              <a:off x="534232" y="1549206"/>
              <a:ext cx="3495901" cy="1756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cs-CZ" sz="7200" b="1" i="0" u="none" strike="noStrike" cap="none" spc="0" normalizeH="0" baseline="0" dirty="0">
                  <a:ln>
                    <a:noFill/>
                  </a:ln>
                  <a:solidFill>
                    <a:schemeClr val="bg1"/>
                  </a:solidFill>
                  <a:effectLst/>
                  <a:uFillTx/>
                  <a:latin typeface="+mj-lt"/>
                  <a:ea typeface="Helvetica Neue"/>
                  <a:cs typeface="Helvetica Neue"/>
                  <a:sym typeface="Helvetica Neue"/>
                </a:rPr>
                <a:t>&gt; 176</a:t>
              </a:r>
            </a:p>
          </p:txBody>
        </p:sp>
      </p:grpSp>
      <p:sp>
        <p:nvSpPr>
          <p:cNvPr id="2" name="Nadpis 1">
            <a:extLst>
              <a:ext uri="{FF2B5EF4-FFF2-40B4-BE49-F238E27FC236}">
                <a16:creationId xmlns:a16="http://schemas.microsoft.com/office/drawing/2014/main" id="{22D6239D-95C9-3943-B413-9794BAB36DF5}"/>
              </a:ext>
            </a:extLst>
          </p:cNvPr>
          <p:cNvSpPr>
            <a:spLocks noGrp="1"/>
          </p:cNvSpPr>
          <p:nvPr>
            <p:ph type="title"/>
          </p:nvPr>
        </p:nvSpPr>
        <p:spPr>
          <a:xfrm>
            <a:off x="719999" y="463044"/>
            <a:ext cx="10753202" cy="781343"/>
          </a:xfrm>
        </p:spPr>
        <p:txBody>
          <a:bodyPr>
            <a:noAutofit/>
          </a:bodyPr>
          <a:lstStyle/>
          <a:p>
            <a:r>
              <a:rPr lang="en-US" sz="5400" dirty="0">
                <a:latin typeface="Muni" pitchFamily="2" charset="0"/>
              </a:rPr>
              <a:t>RECETOX in 2024</a:t>
            </a:r>
          </a:p>
        </p:txBody>
      </p:sp>
      <p:grpSp>
        <p:nvGrpSpPr>
          <p:cNvPr id="5" name="Skupina 4">
            <a:extLst>
              <a:ext uri="{FF2B5EF4-FFF2-40B4-BE49-F238E27FC236}">
                <a16:creationId xmlns:a16="http://schemas.microsoft.com/office/drawing/2014/main" id="{1D6F5285-D0B2-6246-8983-16E903D66060}"/>
              </a:ext>
            </a:extLst>
          </p:cNvPr>
          <p:cNvGrpSpPr/>
          <p:nvPr/>
        </p:nvGrpSpPr>
        <p:grpSpPr>
          <a:xfrm>
            <a:off x="481915" y="1035890"/>
            <a:ext cx="3685678" cy="2664239"/>
            <a:chOff x="427509" y="1318609"/>
            <a:chExt cx="3620146" cy="3817835"/>
          </a:xfrm>
        </p:grpSpPr>
        <p:sp>
          <p:nvSpPr>
            <p:cNvPr id="6" name="Obdélník 5">
              <a:extLst>
                <a:ext uri="{FF2B5EF4-FFF2-40B4-BE49-F238E27FC236}">
                  <a16:creationId xmlns:a16="http://schemas.microsoft.com/office/drawing/2014/main" id="{451E1494-3F27-C54C-A2AE-7DA648C170C5}"/>
                </a:ext>
              </a:extLst>
            </p:cNvPr>
            <p:cNvSpPr/>
            <p:nvPr/>
          </p:nvSpPr>
          <p:spPr>
            <a:xfrm>
              <a:off x="428978" y="1535289"/>
              <a:ext cx="3601155" cy="360115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cs-CZ"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 name="TextovéPole 6">
              <a:extLst>
                <a:ext uri="{FF2B5EF4-FFF2-40B4-BE49-F238E27FC236}">
                  <a16:creationId xmlns:a16="http://schemas.microsoft.com/office/drawing/2014/main" id="{65FBF2C4-BFDF-2E4D-9A69-F2E91872540D}"/>
                </a:ext>
              </a:extLst>
            </p:cNvPr>
            <p:cNvSpPr txBox="1"/>
            <p:nvPr/>
          </p:nvSpPr>
          <p:spPr>
            <a:xfrm>
              <a:off x="486138" y="1318609"/>
              <a:ext cx="1886138" cy="2087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cs-CZ" sz="8800" b="1" dirty="0">
                  <a:solidFill>
                    <a:schemeClr val="bg1"/>
                  </a:solidFill>
                  <a:latin typeface="Helvetica Neue"/>
                  <a:ea typeface="Helvetica Neue"/>
                  <a:cs typeface="Helvetica Neue"/>
                  <a:sym typeface="Helvetica Neue"/>
                </a:rPr>
                <a:t>28</a:t>
              </a:r>
              <a:endParaRPr kumimoji="0" lang="cs-CZ" sz="8800"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
          <p:nvSpPr>
            <p:cNvPr id="8" name="TextovéPole 7">
              <a:extLst>
                <a:ext uri="{FF2B5EF4-FFF2-40B4-BE49-F238E27FC236}">
                  <a16:creationId xmlns:a16="http://schemas.microsoft.com/office/drawing/2014/main" id="{156E48BD-4372-AF45-9F21-FEC8B77CF712}"/>
                </a:ext>
              </a:extLst>
            </p:cNvPr>
            <p:cNvSpPr txBox="1"/>
            <p:nvPr/>
          </p:nvSpPr>
          <p:spPr>
            <a:xfrm>
              <a:off x="427509" y="3002490"/>
              <a:ext cx="3620146" cy="698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a:spcAft>
                  <a:spcPts val="600"/>
                </a:spcAft>
              </a:pPr>
              <a:r>
                <a:rPr lang="en-GB" sz="2000" dirty="0">
                  <a:solidFill>
                    <a:schemeClr val="bg1"/>
                  </a:solidFill>
                  <a:latin typeface="+mj-lt"/>
                </a:rPr>
                <a:t>7 new started in 2024</a:t>
              </a:r>
            </a:p>
          </p:txBody>
        </p:sp>
      </p:grpSp>
      <p:grpSp>
        <p:nvGrpSpPr>
          <p:cNvPr id="9" name="Skupina 8">
            <a:extLst>
              <a:ext uri="{FF2B5EF4-FFF2-40B4-BE49-F238E27FC236}">
                <a16:creationId xmlns:a16="http://schemas.microsoft.com/office/drawing/2014/main" id="{054CD40B-381E-7645-B982-4E7AC2D82D18}"/>
              </a:ext>
            </a:extLst>
          </p:cNvPr>
          <p:cNvGrpSpPr/>
          <p:nvPr/>
        </p:nvGrpSpPr>
        <p:grpSpPr>
          <a:xfrm>
            <a:off x="481915" y="3685579"/>
            <a:ext cx="3667839" cy="2494565"/>
            <a:chOff x="428978" y="1535289"/>
            <a:chExt cx="3601155" cy="3601154"/>
          </a:xfrm>
        </p:grpSpPr>
        <p:sp>
          <p:nvSpPr>
            <p:cNvPr id="10" name="Obdélník 9">
              <a:extLst>
                <a:ext uri="{FF2B5EF4-FFF2-40B4-BE49-F238E27FC236}">
                  <a16:creationId xmlns:a16="http://schemas.microsoft.com/office/drawing/2014/main" id="{68855617-6D8F-2645-8D1E-0BCF51018AD7}"/>
                </a:ext>
              </a:extLst>
            </p:cNvPr>
            <p:cNvSpPr/>
            <p:nvPr/>
          </p:nvSpPr>
          <p:spPr>
            <a:xfrm>
              <a:off x="428978" y="1535289"/>
              <a:ext cx="3601155" cy="3601154"/>
            </a:xfrm>
            <a:prstGeom prst="rect">
              <a:avLst/>
            </a:prstGeom>
            <a:solidFill>
              <a:srgbClr val="00AAD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cs-CZ"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TextovéPole 11">
              <a:extLst>
                <a:ext uri="{FF2B5EF4-FFF2-40B4-BE49-F238E27FC236}">
                  <a16:creationId xmlns:a16="http://schemas.microsoft.com/office/drawing/2014/main" id="{09676224-7699-0549-A053-20ECB3BF9695}"/>
                </a:ext>
              </a:extLst>
            </p:cNvPr>
            <p:cNvSpPr txBox="1"/>
            <p:nvPr/>
          </p:nvSpPr>
          <p:spPr>
            <a:xfrm>
              <a:off x="555171" y="2001423"/>
              <a:ext cx="3456274" cy="26140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Aft>
                  <a:spcPts val="600"/>
                </a:spcAft>
              </a:pPr>
              <a:r>
                <a:rPr lang="en-GB" b="1" dirty="0">
                  <a:solidFill>
                    <a:schemeClr val="bg1"/>
                  </a:solidFill>
                  <a:latin typeface="+mj-lt"/>
                </a:rPr>
                <a:t>100 </a:t>
              </a:r>
              <a:r>
                <a:rPr lang="en-GB" dirty="0">
                  <a:solidFill>
                    <a:schemeClr val="bg1"/>
                  </a:solidFill>
                  <a:latin typeface="+mj-lt"/>
                </a:rPr>
                <a:t>new </a:t>
              </a:r>
              <a:r>
                <a:rPr lang="en-GB" dirty="0" err="1">
                  <a:solidFill>
                    <a:schemeClr val="bg1"/>
                  </a:solidFill>
                  <a:latin typeface="+mj-lt"/>
                </a:rPr>
                <a:t>bsc</a:t>
              </a:r>
              <a:r>
                <a:rPr lang="en-GB" dirty="0">
                  <a:solidFill>
                    <a:schemeClr val="bg1"/>
                  </a:solidFill>
                  <a:latin typeface="+mj-lt"/>
                </a:rPr>
                <a:t> students</a:t>
              </a:r>
            </a:p>
            <a:p>
              <a:pPr>
                <a:spcAft>
                  <a:spcPts val="600"/>
                </a:spcAft>
              </a:pPr>
              <a:r>
                <a:rPr lang="en-GB" b="1" dirty="0">
                  <a:solidFill>
                    <a:schemeClr val="bg1"/>
                  </a:solidFill>
                  <a:latin typeface="+mj-lt"/>
                </a:rPr>
                <a:t>31 </a:t>
              </a:r>
              <a:r>
                <a:rPr lang="en-GB" dirty="0">
                  <a:solidFill>
                    <a:schemeClr val="bg1"/>
                  </a:solidFill>
                  <a:latin typeface="+mj-lt"/>
                </a:rPr>
                <a:t>new master students</a:t>
              </a:r>
            </a:p>
            <a:p>
              <a:pPr>
                <a:spcAft>
                  <a:spcPts val="600"/>
                </a:spcAft>
              </a:pPr>
              <a:r>
                <a:rPr lang="en-GB" b="1" dirty="0">
                  <a:solidFill>
                    <a:schemeClr val="bg1"/>
                  </a:solidFill>
                  <a:latin typeface="+mj-lt"/>
                </a:rPr>
                <a:t>9 </a:t>
              </a:r>
              <a:r>
                <a:rPr lang="en-GB" dirty="0">
                  <a:solidFill>
                    <a:schemeClr val="bg1"/>
                  </a:solidFill>
                  <a:latin typeface="+mj-lt"/>
                </a:rPr>
                <a:t>new PhD students</a:t>
              </a:r>
            </a:p>
            <a:p>
              <a:r>
                <a:rPr lang="en-GB" b="1" dirty="0">
                  <a:solidFill>
                    <a:schemeClr val="bg1"/>
                  </a:solidFill>
                  <a:latin typeface="+mj-lt"/>
                </a:rPr>
                <a:t>11 </a:t>
              </a:r>
              <a:r>
                <a:rPr lang="en-GB" dirty="0">
                  <a:solidFill>
                    <a:schemeClr val="bg1"/>
                  </a:solidFill>
                  <a:latin typeface="+mj-lt"/>
                </a:rPr>
                <a:t>PhD graduated</a:t>
              </a:r>
            </a:p>
          </p:txBody>
        </p:sp>
      </p:grpSp>
      <p:grpSp>
        <p:nvGrpSpPr>
          <p:cNvPr id="13" name="Skupina 12">
            <a:extLst>
              <a:ext uri="{FF2B5EF4-FFF2-40B4-BE49-F238E27FC236}">
                <a16:creationId xmlns:a16="http://schemas.microsoft.com/office/drawing/2014/main" id="{C69E6899-E3C1-5843-B6C5-7B6500D0F67F}"/>
              </a:ext>
            </a:extLst>
          </p:cNvPr>
          <p:cNvGrpSpPr/>
          <p:nvPr/>
        </p:nvGrpSpPr>
        <p:grpSpPr>
          <a:xfrm>
            <a:off x="7707523" y="1184132"/>
            <a:ext cx="3655133" cy="2610628"/>
            <a:chOff x="428978" y="1535289"/>
            <a:chExt cx="3601155" cy="3601154"/>
          </a:xfrm>
        </p:grpSpPr>
        <p:sp>
          <p:nvSpPr>
            <p:cNvPr id="14" name="Obdélník 13">
              <a:extLst>
                <a:ext uri="{FF2B5EF4-FFF2-40B4-BE49-F238E27FC236}">
                  <a16:creationId xmlns:a16="http://schemas.microsoft.com/office/drawing/2014/main" id="{780CA318-1187-9241-A44E-2E04FC425BCC}"/>
                </a:ext>
              </a:extLst>
            </p:cNvPr>
            <p:cNvSpPr/>
            <p:nvPr/>
          </p:nvSpPr>
          <p:spPr>
            <a:xfrm>
              <a:off x="428978" y="1535289"/>
              <a:ext cx="3601155" cy="3601154"/>
            </a:xfrm>
            <a:prstGeom prst="rect">
              <a:avLst/>
            </a:prstGeom>
            <a:solidFill>
              <a:srgbClr val="00AAD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cs-CZ"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TextovéPole 15">
              <a:extLst>
                <a:ext uri="{FF2B5EF4-FFF2-40B4-BE49-F238E27FC236}">
                  <a16:creationId xmlns:a16="http://schemas.microsoft.com/office/drawing/2014/main" id="{549DFF88-9D0B-644A-9874-27F14DF2E81C}"/>
                </a:ext>
              </a:extLst>
            </p:cNvPr>
            <p:cNvSpPr txBox="1"/>
            <p:nvPr/>
          </p:nvSpPr>
          <p:spPr>
            <a:xfrm>
              <a:off x="547027" y="2036172"/>
              <a:ext cx="3359254" cy="26039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Aft>
                  <a:spcPts val="600"/>
                </a:spcAft>
              </a:pPr>
              <a:r>
                <a:rPr lang="en-GB" b="1" dirty="0">
                  <a:solidFill>
                    <a:schemeClr val="bg1"/>
                  </a:solidFill>
                  <a:latin typeface="+mj-lt"/>
                </a:rPr>
                <a:t>54</a:t>
              </a:r>
              <a:r>
                <a:rPr lang="en-GB" dirty="0">
                  <a:solidFill>
                    <a:schemeClr val="bg1"/>
                  </a:solidFill>
                  <a:latin typeface="+mj-lt"/>
                </a:rPr>
                <a:t> new colleagues</a:t>
              </a:r>
            </a:p>
            <a:p>
              <a:pPr>
                <a:spcAft>
                  <a:spcPts val="600"/>
                </a:spcAft>
              </a:pPr>
              <a:r>
                <a:rPr lang="en-GB" b="1" dirty="0">
                  <a:solidFill>
                    <a:schemeClr val="bg1"/>
                  </a:solidFill>
                  <a:latin typeface="+mj-lt"/>
                </a:rPr>
                <a:t>11</a:t>
              </a:r>
              <a:r>
                <a:rPr lang="en-GB" dirty="0">
                  <a:solidFill>
                    <a:schemeClr val="bg1"/>
                  </a:solidFill>
                  <a:latin typeface="+mj-lt"/>
                </a:rPr>
                <a:t> countries</a:t>
              </a:r>
            </a:p>
            <a:p>
              <a:pPr>
                <a:spcAft>
                  <a:spcPts val="600"/>
                </a:spcAft>
              </a:pPr>
              <a:r>
                <a:rPr lang="en-GB" b="1" dirty="0">
                  <a:solidFill>
                    <a:schemeClr val="bg1"/>
                  </a:solidFill>
                  <a:latin typeface="+mj-lt"/>
                </a:rPr>
                <a:t>293</a:t>
              </a:r>
              <a:r>
                <a:rPr lang="en-GB" dirty="0">
                  <a:solidFill>
                    <a:schemeClr val="bg1"/>
                  </a:solidFill>
                  <a:latin typeface="+mj-lt"/>
                </a:rPr>
                <a:t> employees</a:t>
              </a:r>
            </a:p>
            <a:p>
              <a:pPr>
                <a:spcAft>
                  <a:spcPts val="600"/>
                </a:spcAft>
              </a:pPr>
              <a:r>
                <a:rPr lang="en-GB" b="1" dirty="0">
                  <a:solidFill>
                    <a:schemeClr val="bg1"/>
                  </a:solidFill>
                  <a:latin typeface="+mj-lt"/>
                </a:rPr>
                <a:t>160</a:t>
              </a:r>
              <a:r>
                <a:rPr lang="en-GB" dirty="0">
                  <a:solidFill>
                    <a:schemeClr val="bg1"/>
                  </a:solidFill>
                  <a:latin typeface="+mj-lt"/>
                </a:rPr>
                <a:t> women</a:t>
              </a:r>
            </a:p>
          </p:txBody>
        </p:sp>
      </p:grpSp>
      <p:grpSp>
        <p:nvGrpSpPr>
          <p:cNvPr id="21" name="Skupina 20">
            <a:extLst>
              <a:ext uri="{FF2B5EF4-FFF2-40B4-BE49-F238E27FC236}">
                <a16:creationId xmlns:a16="http://schemas.microsoft.com/office/drawing/2014/main" id="{9588C40F-DE2E-D744-B41E-60CB6A43FFC5}"/>
              </a:ext>
            </a:extLst>
          </p:cNvPr>
          <p:cNvGrpSpPr/>
          <p:nvPr/>
        </p:nvGrpSpPr>
        <p:grpSpPr>
          <a:xfrm>
            <a:off x="4146623" y="1185016"/>
            <a:ext cx="3562134" cy="2501580"/>
            <a:chOff x="494005" y="1535289"/>
            <a:chExt cx="3536128" cy="3601154"/>
          </a:xfrm>
        </p:grpSpPr>
        <p:sp>
          <p:nvSpPr>
            <p:cNvPr id="22" name="Obdélník 21">
              <a:extLst>
                <a:ext uri="{FF2B5EF4-FFF2-40B4-BE49-F238E27FC236}">
                  <a16:creationId xmlns:a16="http://schemas.microsoft.com/office/drawing/2014/main" id="{7485BA41-FD18-5F46-84FB-9961E77D7009}"/>
                </a:ext>
              </a:extLst>
            </p:cNvPr>
            <p:cNvSpPr/>
            <p:nvPr/>
          </p:nvSpPr>
          <p:spPr>
            <a:xfrm>
              <a:off x="494005" y="1535289"/>
              <a:ext cx="3536128" cy="3601154"/>
            </a:xfrm>
            <a:prstGeom prst="rect">
              <a:avLst/>
            </a:prstGeom>
            <a:solidFill>
              <a:srgbClr val="3DAC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cs-CZ"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TextovéPole 23">
              <a:extLst>
                <a:ext uri="{FF2B5EF4-FFF2-40B4-BE49-F238E27FC236}">
                  <a16:creationId xmlns:a16="http://schemas.microsoft.com/office/drawing/2014/main" id="{8624EEB3-3C7B-9648-8BC9-7036BE27F016}"/>
                </a:ext>
              </a:extLst>
            </p:cNvPr>
            <p:cNvSpPr txBox="1"/>
            <p:nvPr/>
          </p:nvSpPr>
          <p:spPr>
            <a:xfrm>
              <a:off x="559884" y="2320444"/>
              <a:ext cx="3366553" cy="1964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Aft>
                  <a:spcPts val="600"/>
                </a:spcAft>
              </a:pPr>
              <a:r>
                <a:rPr lang="en-GB" b="1" dirty="0">
                  <a:solidFill>
                    <a:schemeClr val="bg1"/>
                  </a:solidFill>
                  <a:latin typeface="+mj-lt"/>
                </a:rPr>
                <a:t>61</a:t>
              </a:r>
              <a:r>
                <a:rPr lang="en-GB" dirty="0">
                  <a:solidFill>
                    <a:schemeClr val="bg1"/>
                  </a:solidFill>
                  <a:latin typeface="+mj-lt"/>
                </a:rPr>
                <a:t> project application submitted (22 to HEU)</a:t>
              </a:r>
            </a:p>
            <a:p>
              <a:pPr>
                <a:spcAft>
                  <a:spcPts val="600"/>
                </a:spcAft>
              </a:pPr>
              <a:r>
                <a:rPr lang="en-GB" dirty="0">
                  <a:solidFill>
                    <a:schemeClr val="bg1"/>
                  </a:solidFill>
                  <a:latin typeface="+mj-lt"/>
                </a:rPr>
                <a:t>min. </a:t>
              </a:r>
              <a:r>
                <a:rPr lang="en-GB" b="1" dirty="0">
                  <a:solidFill>
                    <a:schemeClr val="bg1"/>
                  </a:solidFill>
                  <a:latin typeface="+mj-lt"/>
                </a:rPr>
                <a:t>15</a:t>
              </a:r>
              <a:r>
                <a:rPr lang="en-GB" dirty="0">
                  <a:solidFill>
                    <a:schemeClr val="bg1"/>
                  </a:solidFill>
                  <a:latin typeface="+mj-lt"/>
                </a:rPr>
                <a:t> projects granted</a:t>
              </a:r>
            </a:p>
          </p:txBody>
        </p:sp>
      </p:grpSp>
      <p:sp>
        <p:nvSpPr>
          <p:cNvPr id="34" name="TextovéPole 33">
            <a:extLst>
              <a:ext uri="{FF2B5EF4-FFF2-40B4-BE49-F238E27FC236}">
                <a16:creationId xmlns:a16="http://schemas.microsoft.com/office/drawing/2014/main" id="{B201F96E-1343-D64E-9004-02ECBF284122}"/>
              </a:ext>
            </a:extLst>
          </p:cNvPr>
          <p:cNvSpPr txBox="1"/>
          <p:nvPr/>
        </p:nvSpPr>
        <p:spPr>
          <a:xfrm>
            <a:off x="4286631" y="5179633"/>
            <a:ext cx="329127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cs-CZ" b="1" dirty="0">
                <a:solidFill>
                  <a:schemeClr val="bg1"/>
                </a:solidFill>
                <a:latin typeface="+mj-lt"/>
              </a:rPr>
              <a:t>80</a:t>
            </a:r>
            <a:r>
              <a:rPr lang="cs-CZ" dirty="0">
                <a:solidFill>
                  <a:schemeClr val="bg1"/>
                </a:solidFill>
                <a:latin typeface="+mj-lt"/>
              </a:rPr>
              <a:t>% in Q1 </a:t>
            </a:r>
          </a:p>
          <a:p>
            <a:r>
              <a:rPr lang="cs-CZ" b="1" dirty="0">
                <a:solidFill>
                  <a:schemeClr val="bg1"/>
                </a:solidFill>
                <a:latin typeface="+mj-lt"/>
              </a:rPr>
              <a:t>17</a:t>
            </a:r>
            <a:r>
              <a:rPr lang="cs-CZ" dirty="0">
                <a:solidFill>
                  <a:schemeClr val="bg1"/>
                </a:solidFill>
                <a:latin typeface="+mj-lt"/>
              </a:rPr>
              <a:t>% in TOP5%</a:t>
            </a:r>
          </a:p>
        </p:txBody>
      </p:sp>
      <p:sp>
        <p:nvSpPr>
          <p:cNvPr id="35" name="TextovéPole 34">
            <a:extLst>
              <a:ext uri="{FF2B5EF4-FFF2-40B4-BE49-F238E27FC236}">
                <a16:creationId xmlns:a16="http://schemas.microsoft.com/office/drawing/2014/main" id="{0321848A-6CD9-E84E-B508-639068690B98}"/>
              </a:ext>
            </a:extLst>
          </p:cNvPr>
          <p:cNvSpPr txBox="1"/>
          <p:nvPr/>
        </p:nvSpPr>
        <p:spPr>
          <a:xfrm>
            <a:off x="1828455" y="1330671"/>
            <a:ext cx="2350661"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US" sz="2600" b="1" i="0" u="none" strike="noStrike" cap="none" spc="0" normalizeH="0" baseline="0" dirty="0">
                <a:ln>
                  <a:noFill/>
                </a:ln>
                <a:solidFill>
                  <a:schemeClr val="bg1"/>
                </a:solidFill>
                <a:effectLst/>
                <a:uFillTx/>
                <a:latin typeface="+mj-lt"/>
                <a:ea typeface="Helvetica Neue"/>
                <a:cs typeface="Helvetica Neue"/>
                <a:sym typeface="Helvetica Neue"/>
              </a:rPr>
              <a:t>EU framework</a:t>
            </a:r>
            <a:r>
              <a:rPr lang="en-US" sz="2600" b="1" dirty="0">
                <a:solidFill>
                  <a:schemeClr val="bg1"/>
                </a:solidFill>
                <a:latin typeface="+mj-lt"/>
                <a:ea typeface="Helvetica Neue"/>
                <a:cs typeface="Helvetica Neue"/>
                <a:sym typeface="Helvetica Neue"/>
              </a:rPr>
              <a:t> </a:t>
            </a:r>
            <a:r>
              <a:rPr lang="en-US" sz="2600" dirty="0">
                <a:solidFill>
                  <a:schemeClr val="bg1"/>
                </a:solidFill>
                <a:latin typeface="+mj-lt"/>
              </a:rPr>
              <a:t>projects</a:t>
            </a:r>
            <a:endParaRPr kumimoji="0" lang="en-US" sz="2600" b="1" i="0" u="none" strike="noStrike" cap="none" spc="0" normalizeH="0" baseline="0" dirty="0">
              <a:ln>
                <a:noFill/>
              </a:ln>
              <a:solidFill>
                <a:schemeClr val="bg1"/>
              </a:solidFill>
              <a:effectLst/>
              <a:uFillTx/>
              <a:latin typeface="+mj-lt"/>
              <a:sym typeface="Helvetica Neue"/>
            </a:endParaRPr>
          </a:p>
        </p:txBody>
      </p:sp>
      <p:sp>
        <p:nvSpPr>
          <p:cNvPr id="29" name="Obdélník 28">
            <a:extLst>
              <a:ext uri="{FF2B5EF4-FFF2-40B4-BE49-F238E27FC236}">
                <a16:creationId xmlns:a16="http://schemas.microsoft.com/office/drawing/2014/main" id="{FF9CA0FE-737D-B64A-B70D-9ADD975DB41D}"/>
              </a:ext>
            </a:extLst>
          </p:cNvPr>
          <p:cNvSpPr/>
          <p:nvPr/>
        </p:nvSpPr>
        <p:spPr>
          <a:xfrm>
            <a:off x="366735" y="2745655"/>
            <a:ext cx="3619860" cy="892552"/>
          </a:xfrm>
          <a:prstGeom prst="rect">
            <a:avLst/>
          </a:prstGeom>
        </p:spPr>
        <p:txBody>
          <a:bodyPr wrap="square">
            <a:spAutoFit/>
          </a:bodyPr>
          <a:lstStyle/>
          <a:p>
            <a:pPr algn="r" defTabSz="584200"/>
            <a:r>
              <a:rPr lang="en-GB" b="1" dirty="0">
                <a:solidFill>
                  <a:schemeClr val="bg1"/>
                </a:solidFill>
                <a:latin typeface="+mj-lt"/>
              </a:rPr>
              <a:t>c. 80</a:t>
            </a:r>
            <a:r>
              <a:rPr lang="en-GB" dirty="0">
                <a:solidFill>
                  <a:schemeClr val="bg1"/>
                </a:solidFill>
                <a:latin typeface="+mj-lt"/>
              </a:rPr>
              <a:t> research projects running in total</a:t>
            </a:r>
            <a:r>
              <a:rPr lang="en-GB" sz="2800" dirty="0">
                <a:solidFill>
                  <a:schemeClr val="bg1"/>
                </a:solidFill>
                <a:latin typeface="+mj-lt"/>
              </a:rPr>
              <a:t> </a:t>
            </a:r>
            <a:endParaRPr lang="en-GB" sz="2800" b="1" dirty="0">
              <a:solidFill>
                <a:schemeClr val="bg1"/>
              </a:solidFill>
              <a:latin typeface="+mj-lt"/>
              <a:sym typeface="Helvetica Neue"/>
            </a:endParaRPr>
          </a:p>
        </p:txBody>
      </p:sp>
      <p:grpSp>
        <p:nvGrpSpPr>
          <p:cNvPr id="30" name="Skupina 29">
            <a:extLst>
              <a:ext uri="{FF2B5EF4-FFF2-40B4-BE49-F238E27FC236}">
                <a16:creationId xmlns:a16="http://schemas.microsoft.com/office/drawing/2014/main" id="{E99FD1D7-F2D1-154C-B43F-C86458C1A861}"/>
              </a:ext>
            </a:extLst>
          </p:cNvPr>
          <p:cNvGrpSpPr/>
          <p:nvPr/>
        </p:nvGrpSpPr>
        <p:grpSpPr>
          <a:xfrm>
            <a:off x="7708809" y="3686877"/>
            <a:ext cx="3841213" cy="2480015"/>
            <a:chOff x="428978" y="1535289"/>
            <a:chExt cx="3785819" cy="3601154"/>
          </a:xfrm>
        </p:grpSpPr>
        <p:sp>
          <p:nvSpPr>
            <p:cNvPr id="31" name="Obdélník 30">
              <a:extLst>
                <a:ext uri="{FF2B5EF4-FFF2-40B4-BE49-F238E27FC236}">
                  <a16:creationId xmlns:a16="http://schemas.microsoft.com/office/drawing/2014/main" id="{CA8979A5-5E72-804C-A2FD-8B326D8E09D8}"/>
                </a:ext>
              </a:extLst>
            </p:cNvPr>
            <p:cNvSpPr/>
            <p:nvPr/>
          </p:nvSpPr>
          <p:spPr>
            <a:xfrm>
              <a:off x="428978" y="1535289"/>
              <a:ext cx="3601155" cy="3601154"/>
            </a:xfrm>
            <a:prstGeom prst="rect">
              <a:avLst/>
            </a:prstGeom>
            <a:solidFill>
              <a:srgbClr val="3DAC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cs-CZ"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3" name="TextovéPole 32">
              <a:extLst>
                <a:ext uri="{FF2B5EF4-FFF2-40B4-BE49-F238E27FC236}">
                  <a16:creationId xmlns:a16="http://schemas.microsoft.com/office/drawing/2014/main" id="{AB6B3668-5E0D-244D-8C43-F23F10620CF8}"/>
                </a:ext>
              </a:extLst>
            </p:cNvPr>
            <p:cNvSpPr txBox="1"/>
            <p:nvPr/>
          </p:nvSpPr>
          <p:spPr>
            <a:xfrm>
              <a:off x="516686" y="1891920"/>
              <a:ext cx="3698111" cy="2830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b="1" dirty="0">
                  <a:solidFill>
                    <a:schemeClr val="bg1"/>
                  </a:solidFill>
                </a:rPr>
                <a:t>3</a:t>
              </a:r>
              <a:r>
                <a:rPr lang="en-US" dirty="0">
                  <a:solidFill>
                    <a:schemeClr val="bg1"/>
                  </a:solidFill>
                </a:rPr>
                <a:t> core facilities</a:t>
              </a:r>
            </a:p>
            <a:p>
              <a:pPr lvl="0"/>
              <a:r>
                <a:rPr lang="en-US" b="1" dirty="0">
                  <a:solidFill>
                    <a:schemeClr val="bg1"/>
                  </a:solidFill>
                </a:rPr>
                <a:t>18 000</a:t>
              </a:r>
              <a:r>
                <a:rPr lang="en-US" dirty="0">
                  <a:solidFill>
                    <a:schemeClr val="bg1"/>
                  </a:solidFill>
                </a:rPr>
                <a:t> analyses</a:t>
              </a:r>
            </a:p>
            <a:p>
              <a:pPr lvl="0"/>
              <a:r>
                <a:rPr lang="en-US" b="1" dirty="0">
                  <a:solidFill>
                    <a:schemeClr val="bg1"/>
                  </a:solidFill>
                </a:rPr>
                <a:t>60% </a:t>
              </a:r>
              <a:r>
                <a:rPr lang="en-US" dirty="0">
                  <a:solidFill>
                    <a:schemeClr val="bg1"/>
                  </a:solidFill>
                </a:rPr>
                <a:t>external users</a:t>
              </a:r>
            </a:p>
            <a:p>
              <a:pPr lvl="0"/>
              <a:r>
                <a:rPr lang="en-US" b="1" dirty="0">
                  <a:solidFill>
                    <a:schemeClr val="bg1"/>
                  </a:solidFill>
                </a:rPr>
                <a:t>ESFRI EIRENE RI </a:t>
              </a:r>
              <a:r>
                <a:rPr lang="en-US" dirty="0">
                  <a:solidFill>
                    <a:schemeClr val="bg1"/>
                  </a:solidFill>
                </a:rPr>
                <a:t>development</a:t>
              </a:r>
            </a:p>
          </p:txBody>
        </p:sp>
      </p:grpSp>
    </p:spTree>
    <p:extLst>
      <p:ext uri="{BB962C8B-B14F-4D97-AF65-F5344CB8AC3E}">
        <p14:creationId xmlns:p14="http://schemas.microsoft.com/office/powerpoint/2010/main" val="16211361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EFFF935D-D8BF-624C-9FC1-89281B02553F}"/>
              </a:ext>
            </a:extLst>
          </p:cNvPr>
          <p:cNvSpPr>
            <a:spLocks noGrp="1"/>
          </p:cNvSpPr>
          <p:nvPr>
            <p:ph type="body" sz="quarter" idx="1"/>
          </p:nvPr>
        </p:nvSpPr>
        <p:spPr>
          <a:xfrm>
            <a:off x="892098" y="2365655"/>
            <a:ext cx="10013795" cy="2496272"/>
          </a:xfrm>
        </p:spPr>
        <p:txBody>
          <a:bodyPr>
            <a:normAutofit fontScale="92500" lnSpcReduction="20000"/>
          </a:bodyPr>
          <a:lstStyle/>
          <a:p>
            <a:pPr>
              <a:lnSpc>
                <a:spcPct val="124000"/>
              </a:lnSpc>
            </a:pPr>
            <a:r>
              <a:rPr lang="cs-CZ" dirty="0"/>
              <a:t>RECETOX</a:t>
            </a:r>
            <a:br>
              <a:rPr lang="cs-CZ" dirty="0"/>
            </a:br>
            <a:r>
              <a:rPr lang="cs-CZ" dirty="0"/>
              <a:t>Masaryk University</a:t>
            </a:r>
            <a:br>
              <a:rPr lang="cs-CZ" dirty="0"/>
            </a:br>
            <a:r>
              <a:rPr lang="cs-CZ" dirty="0"/>
              <a:t>Kamenice 753/5, </a:t>
            </a:r>
            <a:r>
              <a:rPr lang="cs-CZ" dirty="0" err="1"/>
              <a:t>pavilion</a:t>
            </a:r>
            <a:r>
              <a:rPr lang="cs-CZ" dirty="0"/>
              <a:t> A29</a:t>
            </a:r>
            <a:br>
              <a:rPr lang="cs-CZ" dirty="0"/>
            </a:br>
            <a:r>
              <a:rPr lang="cs-CZ" dirty="0"/>
              <a:t>625 00 Brno </a:t>
            </a:r>
            <a:br>
              <a:rPr lang="cs-CZ" dirty="0"/>
            </a:br>
            <a:r>
              <a:rPr lang="cs-CZ" dirty="0"/>
              <a:t>Czech Republic</a:t>
            </a:r>
          </a:p>
          <a:p>
            <a:pPr>
              <a:lnSpc>
                <a:spcPct val="124000"/>
              </a:lnSpc>
            </a:pPr>
            <a:r>
              <a:rPr lang="cs-CZ" dirty="0">
                <a:hlinkClick r:id="rId2"/>
              </a:rPr>
              <a:t>info@recetox.muni.cz</a:t>
            </a:r>
            <a:endParaRPr lang="cs-CZ" dirty="0"/>
          </a:p>
          <a:p>
            <a:pPr>
              <a:lnSpc>
                <a:spcPct val="124000"/>
              </a:lnSpc>
            </a:pPr>
            <a:r>
              <a:rPr lang="cs-CZ" dirty="0" err="1"/>
              <a:t>recetox.muni.cz</a:t>
            </a:r>
            <a:endParaRPr lang="cs-CZ" dirty="0"/>
          </a:p>
        </p:txBody>
      </p:sp>
      <p:pic>
        <p:nvPicPr>
          <p:cNvPr id="8" name="Obrázek 7">
            <a:hlinkClick r:id="rId3"/>
            <a:extLst>
              <a:ext uri="{FF2B5EF4-FFF2-40B4-BE49-F238E27FC236}">
                <a16:creationId xmlns:a16="http://schemas.microsoft.com/office/drawing/2014/main" id="{1D9DFC11-E083-CE4F-B2EE-75D31967E7F1}"/>
              </a:ext>
            </a:extLst>
          </p:cNvPr>
          <p:cNvPicPr>
            <a:picLocks noChangeAspect="1"/>
          </p:cNvPicPr>
          <p:nvPr/>
        </p:nvPicPr>
        <p:blipFill rotWithShape="1">
          <a:blip r:embed="rId4">
            <a:extLst>
              <a:ext uri="{28A0092B-C50C-407E-A947-70E740481C1C}">
                <a14:useLocalDpi xmlns:a14="http://schemas.microsoft.com/office/drawing/2010/main" val="0"/>
              </a:ext>
            </a:extLst>
          </a:blip>
          <a:srcRect l="79471" r="4523"/>
          <a:stretch/>
        </p:blipFill>
        <p:spPr>
          <a:xfrm>
            <a:off x="8090310" y="5319906"/>
            <a:ext cx="858642" cy="1060970"/>
          </a:xfrm>
          <a:prstGeom prst="rect">
            <a:avLst/>
          </a:prstGeom>
        </p:spPr>
      </p:pic>
      <p:pic>
        <p:nvPicPr>
          <p:cNvPr id="9" name="Obrázek 8">
            <a:hlinkClick r:id="rId5"/>
            <a:extLst>
              <a:ext uri="{FF2B5EF4-FFF2-40B4-BE49-F238E27FC236}">
                <a16:creationId xmlns:a16="http://schemas.microsoft.com/office/drawing/2014/main" id="{B41DE642-ADF2-FC48-86F9-D0296B06D6B5}"/>
              </a:ext>
            </a:extLst>
          </p:cNvPr>
          <p:cNvPicPr>
            <a:picLocks noChangeAspect="1"/>
          </p:cNvPicPr>
          <p:nvPr/>
        </p:nvPicPr>
        <p:blipFill rotWithShape="1">
          <a:blip r:embed="rId4">
            <a:extLst>
              <a:ext uri="{28A0092B-C50C-407E-A947-70E740481C1C}">
                <a14:useLocalDpi xmlns:a14="http://schemas.microsoft.com/office/drawing/2010/main" val="0"/>
              </a:ext>
            </a:extLst>
          </a:blip>
          <a:srcRect l="24451" r="57463"/>
          <a:stretch/>
        </p:blipFill>
        <p:spPr>
          <a:xfrm>
            <a:off x="4478585" y="5319906"/>
            <a:ext cx="970156" cy="1060970"/>
          </a:xfrm>
          <a:prstGeom prst="rect">
            <a:avLst/>
          </a:prstGeom>
        </p:spPr>
      </p:pic>
      <p:pic>
        <p:nvPicPr>
          <p:cNvPr id="11" name="Obrázek 10">
            <a:hlinkClick r:id="rId6"/>
            <a:extLst>
              <a:ext uri="{FF2B5EF4-FFF2-40B4-BE49-F238E27FC236}">
                <a16:creationId xmlns:a16="http://schemas.microsoft.com/office/drawing/2014/main" id="{5B9013A7-84FD-034A-A539-43247669F9E5}"/>
              </a:ext>
            </a:extLst>
          </p:cNvPr>
          <p:cNvPicPr>
            <a:picLocks noChangeAspect="1"/>
          </p:cNvPicPr>
          <p:nvPr/>
        </p:nvPicPr>
        <p:blipFill rotWithShape="1">
          <a:blip r:embed="rId4">
            <a:extLst>
              <a:ext uri="{28A0092B-C50C-407E-A947-70E740481C1C}">
                <a14:useLocalDpi xmlns:a14="http://schemas.microsoft.com/office/drawing/2010/main" val="0"/>
              </a:ext>
            </a:extLst>
          </a:blip>
          <a:srcRect l="59237" r="20234"/>
          <a:stretch/>
        </p:blipFill>
        <p:spPr>
          <a:xfrm>
            <a:off x="6761847" y="5319906"/>
            <a:ext cx="1101231" cy="1060970"/>
          </a:xfrm>
          <a:prstGeom prst="rect">
            <a:avLst/>
          </a:prstGeom>
        </p:spPr>
      </p:pic>
      <p:pic>
        <p:nvPicPr>
          <p:cNvPr id="12" name="Obrázek 11">
            <a:hlinkClick r:id="rId7"/>
            <a:extLst>
              <a:ext uri="{FF2B5EF4-FFF2-40B4-BE49-F238E27FC236}">
                <a16:creationId xmlns:a16="http://schemas.microsoft.com/office/drawing/2014/main" id="{0F17AE75-17D5-DA41-A148-B4F581029B88}"/>
              </a:ext>
            </a:extLst>
          </p:cNvPr>
          <p:cNvPicPr>
            <a:picLocks noChangeAspect="1"/>
          </p:cNvPicPr>
          <p:nvPr/>
        </p:nvPicPr>
        <p:blipFill rotWithShape="1">
          <a:blip r:embed="rId4">
            <a:extLst>
              <a:ext uri="{28A0092B-C50C-407E-A947-70E740481C1C}">
                <a14:useLocalDpi xmlns:a14="http://schemas.microsoft.com/office/drawing/2010/main" val="0"/>
              </a:ext>
            </a:extLst>
          </a:blip>
          <a:srcRect l="43507" r="40486"/>
          <a:stretch/>
        </p:blipFill>
        <p:spPr>
          <a:xfrm>
            <a:off x="5675973" y="5319906"/>
            <a:ext cx="858642" cy="1060970"/>
          </a:xfrm>
          <a:prstGeom prst="rect">
            <a:avLst/>
          </a:prstGeom>
        </p:spPr>
      </p:pic>
      <p:pic>
        <p:nvPicPr>
          <p:cNvPr id="13" name="Obrázek 12">
            <a:hlinkClick r:id="rId8"/>
            <a:extLst>
              <a:ext uri="{FF2B5EF4-FFF2-40B4-BE49-F238E27FC236}">
                <a16:creationId xmlns:a16="http://schemas.microsoft.com/office/drawing/2014/main" id="{CA956DDD-4D02-7A42-A0C4-C312264FFFFE}"/>
              </a:ext>
            </a:extLst>
          </p:cNvPr>
          <p:cNvPicPr>
            <a:picLocks noChangeAspect="1"/>
          </p:cNvPicPr>
          <p:nvPr/>
        </p:nvPicPr>
        <p:blipFill rotWithShape="1">
          <a:blip r:embed="rId4">
            <a:extLst>
              <a:ext uri="{28A0092B-C50C-407E-A947-70E740481C1C}">
                <a14:useLocalDpi xmlns:a14="http://schemas.microsoft.com/office/drawing/2010/main" val="0"/>
              </a:ext>
            </a:extLst>
          </a:blip>
          <a:srcRect l="5396" r="75687"/>
          <a:stretch/>
        </p:blipFill>
        <p:spPr>
          <a:xfrm>
            <a:off x="3278459" y="5319906"/>
            <a:ext cx="1014762" cy="1060970"/>
          </a:xfrm>
          <a:prstGeom prst="rect">
            <a:avLst/>
          </a:prstGeom>
        </p:spPr>
      </p:pic>
    </p:spTree>
    <p:extLst>
      <p:ext uri="{BB962C8B-B14F-4D97-AF65-F5344CB8AC3E}">
        <p14:creationId xmlns:p14="http://schemas.microsoft.com/office/powerpoint/2010/main" val="184487899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5F4DB41-0762-AC70-425B-61D250D149DA}"/>
              </a:ext>
            </a:extLst>
          </p:cNvPr>
          <p:cNvSpPr>
            <a:spLocks noGrp="1"/>
          </p:cNvSpPr>
          <p:nvPr>
            <p:ph type="title"/>
          </p:nvPr>
        </p:nvSpPr>
        <p:spPr/>
        <p:txBody>
          <a:bodyPr>
            <a:normAutofit fontScale="90000"/>
          </a:bodyPr>
          <a:lstStyle/>
          <a:p>
            <a:r>
              <a:rPr lang="cs-CZ" dirty="0"/>
              <a:t>MUNI </a:t>
            </a:r>
            <a:r>
              <a:rPr lang="cs-CZ" dirty="0" err="1"/>
              <a:t>facts</a:t>
            </a:r>
            <a:r>
              <a:rPr lang="cs-CZ" dirty="0"/>
              <a:t> &amp; </a:t>
            </a:r>
            <a:r>
              <a:rPr lang="cs-CZ" dirty="0" err="1"/>
              <a:t>figures</a:t>
            </a:r>
            <a:endParaRPr lang="cs-CZ" dirty="0"/>
          </a:p>
        </p:txBody>
      </p:sp>
      <p:pic>
        <p:nvPicPr>
          <p:cNvPr id="2050" name="Picture 2">
            <a:extLst>
              <a:ext uri="{FF2B5EF4-FFF2-40B4-BE49-F238E27FC236}">
                <a16:creationId xmlns:a16="http://schemas.microsoft.com/office/drawing/2014/main" id="{E3A3E5B1-4E88-A977-20A3-0D47F3B76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999" y="1482213"/>
            <a:ext cx="2631437" cy="4144297"/>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text, snímek obrazovky, Písmo, Elektricky modrá&#10;&#10;Popis byl vytvořen automaticky">
            <a:extLst>
              <a:ext uri="{FF2B5EF4-FFF2-40B4-BE49-F238E27FC236}">
                <a16:creationId xmlns:a16="http://schemas.microsoft.com/office/drawing/2014/main" id="{E00A2FAC-A3BF-E724-7A24-734C78A2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125" y="1484261"/>
            <a:ext cx="7759700" cy="2070100"/>
          </a:xfrm>
          <a:prstGeom prst="rect">
            <a:avLst/>
          </a:prstGeom>
        </p:spPr>
      </p:pic>
      <p:pic>
        <p:nvPicPr>
          <p:cNvPr id="9" name="Obrázek 8" descr="Obsah obrázku text, snímek obrazovky, Písmo, číslo&#10;&#10;Popis byl vytvořen automaticky">
            <a:extLst>
              <a:ext uri="{FF2B5EF4-FFF2-40B4-BE49-F238E27FC236}">
                <a16:creationId xmlns:a16="http://schemas.microsoft.com/office/drawing/2014/main" id="{E641A4B2-82C0-ED93-7D74-037461C6FD68}"/>
              </a:ext>
            </a:extLst>
          </p:cNvPr>
          <p:cNvPicPr>
            <a:picLocks noChangeAspect="1"/>
          </p:cNvPicPr>
          <p:nvPr/>
        </p:nvPicPr>
        <p:blipFill rotWithShape="1">
          <a:blip r:embed="rId4">
            <a:extLst>
              <a:ext uri="{28A0092B-C50C-407E-A947-70E740481C1C}">
                <a14:useLocalDpi xmlns:a14="http://schemas.microsoft.com/office/drawing/2010/main" val="0"/>
              </a:ext>
            </a:extLst>
          </a:blip>
          <a:srcRect t="8468" b="8632"/>
          <a:stretch/>
        </p:blipFill>
        <p:spPr>
          <a:xfrm>
            <a:off x="3540125" y="3554361"/>
            <a:ext cx="7759700" cy="2070100"/>
          </a:xfrm>
          <a:prstGeom prst="rect">
            <a:avLst/>
          </a:prstGeom>
        </p:spPr>
      </p:pic>
    </p:spTree>
    <p:extLst>
      <p:ext uri="{BB962C8B-B14F-4D97-AF65-F5344CB8AC3E}">
        <p14:creationId xmlns:p14="http://schemas.microsoft.com/office/powerpoint/2010/main" val="36905242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A694FA2-39D2-94D5-2787-EEAF0C0509FD}"/>
              </a:ext>
            </a:extLst>
          </p:cNvPr>
          <p:cNvSpPr>
            <a:spLocks noGrp="1"/>
          </p:cNvSpPr>
          <p:nvPr>
            <p:ph type="title"/>
          </p:nvPr>
        </p:nvSpPr>
        <p:spPr/>
        <p:txBody>
          <a:bodyPr>
            <a:normAutofit fontScale="90000"/>
          </a:bodyPr>
          <a:lstStyle/>
          <a:p>
            <a:r>
              <a:rPr lang="cs-CZ" dirty="0"/>
              <a:t>Masaryk University – RECETOX </a:t>
            </a:r>
          </a:p>
        </p:txBody>
      </p:sp>
      <p:pic>
        <p:nvPicPr>
          <p:cNvPr id="2" name="Picture 6">
            <a:extLst>
              <a:ext uri="{FF2B5EF4-FFF2-40B4-BE49-F238E27FC236}">
                <a16:creationId xmlns:a16="http://schemas.microsoft.com/office/drawing/2014/main" id="{BF65E2B7-0256-115F-5704-EE8EA1CCA466}"/>
              </a:ext>
            </a:extLst>
          </p:cNvPr>
          <p:cNvPicPr>
            <a:picLocks noChangeAspect="1"/>
          </p:cNvPicPr>
          <p:nvPr/>
        </p:nvPicPr>
        <p:blipFill rotWithShape="1">
          <a:blip r:embed="rId2"/>
          <a:srcRect l="8438" t="45276" r="23169" b="-1"/>
          <a:stretch/>
        </p:blipFill>
        <p:spPr>
          <a:xfrm>
            <a:off x="1455172" y="1536744"/>
            <a:ext cx="2586037" cy="318341"/>
          </a:xfrm>
          <a:prstGeom prst="rect">
            <a:avLst/>
          </a:prstGeom>
        </p:spPr>
      </p:pic>
      <p:pic>
        <p:nvPicPr>
          <p:cNvPr id="3" name="Picture 11">
            <a:extLst>
              <a:ext uri="{FF2B5EF4-FFF2-40B4-BE49-F238E27FC236}">
                <a16:creationId xmlns:a16="http://schemas.microsoft.com/office/drawing/2014/main" id="{D4513599-5CA7-9443-5028-DC578A53AC04}"/>
              </a:ext>
            </a:extLst>
          </p:cNvPr>
          <p:cNvPicPr>
            <a:picLocks noChangeAspect="1"/>
          </p:cNvPicPr>
          <p:nvPr/>
        </p:nvPicPr>
        <p:blipFill>
          <a:blip r:embed="rId3"/>
          <a:stretch>
            <a:fillRect/>
          </a:stretch>
        </p:blipFill>
        <p:spPr>
          <a:xfrm>
            <a:off x="1455172" y="1951726"/>
            <a:ext cx="3734321" cy="3667637"/>
          </a:xfrm>
          <a:prstGeom prst="rect">
            <a:avLst/>
          </a:prstGeom>
        </p:spPr>
      </p:pic>
      <p:pic>
        <p:nvPicPr>
          <p:cNvPr id="5" name="Picture 13">
            <a:extLst>
              <a:ext uri="{FF2B5EF4-FFF2-40B4-BE49-F238E27FC236}">
                <a16:creationId xmlns:a16="http://schemas.microsoft.com/office/drawing/2014/main" id="{2B24A29F-BD1F-555E-9ED7-E33E9735C861}"/>
              </a:ext>
            </a:extLst>
          </p:cNvPr>
          <p:cNvPicPr>
            <a:picLocks noChangeAspect="1"/>
          </p:cNvPicPr>
          <p:nvPr/>
        </p:nvPicPr>
        <p:blipFill>
          <a:blip r:embed="rId4"/>
          <a:stretch>
            <a:fillRect/>
          </a:stretch>
        </p:blipFill>
        <p:spPr>
          <a:xfrm>
            <a:off x="6328800" y="2170898"/>
            <a:ext cx="3154821" cy="3229291"/>
          </a:xfrm>
          <a:prstGeom prst="rect">
            <a:avLst/>
          </a:prstGeom>
        </p:spPr>
      </p:pic>
      <p:cxnSp>
        <p:nvCxnSpPr>
          <p:cNvPr id="7" name="Straight Arrow Connector 15">
            <a:extLst>
              <a:ext uri="{FF2B5EF4-FFF2-40B4-BE49-F238E27FC236}">
                <a16:creationId xmlns:a16="http://schemas.microsoft.com/office/drawing/2014/main" id="{2737D7C2-68FF-6C7E-4B2E-676DB295938C}"/>
              </a:ext>
            </a:extLst>
          </p:cNvPr>
          <p:cNvCxnSpPr>
            <a:cxnSpLocks/>
          </p:cNvCxnSpPr>
          <p:nvPr/>
        </p:nvCxnSpPr>
        <p:spPr>
          <a:xfrm>
            <a:off x="4180920" y="3231054"/>
            <a:ext cx="2147880" cy="198174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18">
            <a:extLst>
              <a:ext uri="{FF2B5EF4-FFF2-40B4-BE49-F238E27FC236}">
                <a16:creationId xmlns:a16="http://schemas.microsoft.com/office/drawing/2014/main" id="{B98998E4-B35A-255E-7BCB-B0E256A3E7E9}"/>
              </a:ext>
            </a:extLst>
          </p:cNvPr>
          <p:cNvSpPr txBox="1"/>
          <p:nvPr/>
        </p:nvSpPr>
        <p:spPr>
          <a:xfrm>
            <a:off x="1541710" y="5814835"/>
            <a:ext cx="6889489" cy="830997"/>
          </a:xfrm>
          <a:prstGeom prst="rect">
            <a:avLst/>
          </a:prstGeom>
          <a:noFill/>
        </p:spPr>
        <p:txBody>
          <a:bodyPr wrap="square" rtlCol="0">
            <a:spAutoFit/>
          </a:bodyPr>
          <a:lstStyle/>
          <a:p>
            <a:r>
              <a:rPr lang="cs-CZ" dirty="0" err="1">
                <a:solidFill>
                  <a:schemeClr val="accent1"/>
                </a:solidFill>
              </a:rPr>
              <a:t>Size</a:t>
            </a:r>
            <a:r>
              <a:rPr lang="cs-CZ" dirty="0">
                <a:solidFill>
                  <a:schemeClr val="accent1"/>
                </a:solidFill>
              </a:rPr>
              <a:t> and performance </a:t>
            </a:r>
            <a:r>
              <a:rPr lang="cs-CZ" dirty="0" err="1">
                <a:solidFill>
                  <a:schemeClr val="accent1"/>
                </a:solidFill>
              </a:rPr>
              <a:t>of</a:t>
            </a:r>
            <a:r>
              <a:rPr lang="cs-CZ" dirty="0">
                <a:solidFill>
                  <a:schemeClr val="accent1"/>
                </a:solidFill>
              </a:rPr>
              <a:t> RECETOX:</a:t>
            </a:r>
          </a:p>
          <a:p>
            <a:r>
              <a:rPr lang="cs-CZ" b="1" dirty="0" err="1">
                <a:solidFill>
                  <a:schemeClr val="accent1"/>
                </a:solidFill>
              </a:rPr>
              <a:t>Larger</a:t>
            </a:r>
            <a:r>
              <a:rPr lang="cs-CZ" b="1" dirty="0">
                <a:solidFill>
                  <a:schemeClr val="accent1"/>
                </a:solidFill>
              </a:rPr>
              <a:t> </a:t>
            </a:r>
            <a:r>
              <a:rPr lang="cs-CZ" b="1" dirty="0" err="1">
                <a:solidFill>
                  <a:schemeClr val="accent1"/>
                </a:solidFill>
              </a:rPr>
              <a:t>than</a:t>
            </a:r>
            <a:r>
              <a:rPr lang="cs-CZ" b="1" dirty="0">
                <a:solidFill>
                  <a:schemeClr val="accent1"/>
                </a:solidFill>
              </a:rPr>
              <a:t> </a:t>
            </a:r>
            <a:r>
              <a:rPr lang="cs-CZ" b="1" dirty="0" err="1">
                <a:solidFill>
                  <a:schemeClr val="accent1"/>
                </a:solidFill>
              </a:rPr>
              <a:t>several</a:t>
            </a:r>
            <a:r>
              <a:rPr lang="cs-CZ" b="1" dirty="0">
                <a:solidFill>
                  <a:schemeClr val="accent1"/>
                </a:solidFill>
              </a:rPr>
              <a:t> </a:t>
            </a:r>
            <a:r>
              <a:rPr lang="cs-CZ" b="1" dirty="0" err="1">
                <a:solidFill>
                  <a:schemeClr val="accent1"/>
                </a:solidFill>
              </a:rPr>
              <a:t>Faculties</a:t>
            </a:r>
            <a:r>
              <a:rPr lang="cs-CZ" b="1" dirty="0">
                <a:solidFill>
                  <a:schemeClr val="accent1"/>
                </a:solidFill>
              </a:rPr>
              <a:t> </a:t>
            </a:r>
            <a:r>
              <a:rPr lang="cs-CZ" b="1" dirty="0" err="1">
                <a:solidFill>
                  <a:schemeClr val="accent1"/>
                </a:solidFill>
              </a:rPr>
              <a:t>of</a:t>
            </a:r>
            <a:r>
              <a:rPr lang="cs-CZ" b="1" dirty="0">
                <a:solidFill>
                  <a:schemeClr val="accent1"/>
                </a:solidFill>
              </a:rPr>
              <a:t> MUNI</a:t>
            </a:r>
          </a:p>
        </p:txBody>
      </p:sp>
    </p:spTree>
    <p:extLst>
      <p:ext uri="{BB962C8B-B14F-4D97-AF65-F5344CB8AC3E}">
        <p14:creationId xmlns:p14="http://schemas.microsoft.com/office/powerpoint/2010/main" val="114857890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diagram&#10;&#10;Popis byl vytvořen automaticky">
            <a:extLst>
              <a:ext uri="{FF2B5EF4-FFF2-40B4-BE49-F238E27FC236}">
                <a16:creationId xmlns:a16="http://schemas.microsoft.com/office/drawing/2014/main" id="{25CE875D-5351-6A11-2D7A-B50D70D04D46}"/>
              </a:ext>
            </a:extLst>
          </p:cNvPr>
          <p:cNvPicPr>
            <a:picLocks noChangeAspect="1"/>
          </p:cNvPicPr>
          <p:nvPr/>
        </p:nvPicPr>
        <p:blipFill rotWithShape="1">
          <a:blip r:embed="rId3">
            <a:extLst>
              <a:ext uri="{28A0092B-C50C-407E-A947-70E740481C1C}">
                <a14:useLocalDpi xmlns:a14="http://schemas.microsoft.com/office/drawing/2010/main" val="0"/>
              </a:ext>
            </a:extLst>
          </a:blip>
          <a:srcRect t="2128" b="2128"/>
          <a:stretch/>
        </p:blipFill>
        <p:spPr>
          <a:xfrm>
            <a:off x="0" y="0"/>
            <a:ext cx="12192000" cy="6858000"/>
          </a:xfrm>
          <a:prstGeom prst="rect">
            <a:avLst/>
          </a:prstGeom>
        </p:spPr>
      </p:pic>
      <p:sp>
        <p:nvSpPr>
          <p:cNvPr id="6" name="TextovéPole 5">
            <a:extLst>
              <a:ext uri="{FF2B5EF4-FFF2-40B4-BE49-F238E27FC236}">
                <a16:creationId xmlns:a16="http://schemas.microsoft.com/office/drawing/2014/main" id="{B2A821D7-4BB9-3C10-867B-56128B321538}"/>
              </a:ext>
            </a:extLst>
          </p:cNvPr>
          <p:cNvSpPr txBox="1"/>
          <p:nvPr/>
        </p:nvSpPr>
        <p:spPr>
          <a:xfrm>
            <a:off x="13614400" y="2768600"/>
            <a:ext cx="9239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cs-CZ" sz="2400" b="0" i="0" u="none" strike="noStrike" cap="none" spc="0" normalizeH="0" baseline="0" dirty="0">
              <a:ln>
                <a:noFill/>
              </a:ln>
              <a:solidFill>
                <a:srgbClr val="000000"/>
              </a:solidFill>
              <a:effectLst/>
              <a:uFillTx/>
              <a:latin typeface="+mn-lt"/>
              <a:ea typeface="+mn-ea"/>
              <a:cs typeface="+mn-cs"/>
              <a:sym typeface="Arial"/>
            </a:endParaRPr>
          </a:p>
        </p:txBody>
      </p:sp>
      <p:pic>
        <p:nvPicPr>
          <p:cNvPr id="8" name="Obrázek 7" descr="Obsah obrázku text&#10;&#10;Popis byl vytvořen automaticky">
            <a:extLst>
              <a:ext uri="{FF2B5EF4-FFF2-40B4-BE49-F238E27FC236}">
                <a16:creationId xmlns:a16="http://schemas.microsoft.com/office/drawing/2014/main" id="{B7591FE0-310A-8220-88DD-195DA3264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0" y="186266"/>
            <a:ext cx="5395384" cy="1189533"/>
          </a:xfrm>
          <a:prstGeom prst="rect">
            <a:avLst/>
          </a:prstGeom>
        </p:spPr>
      </p:pic>
    </p:spTree>
    <p:extLst>
      <p:ext uri="{BB962C8B-B14F-4D97-AF65-F5344CB8AC3E}">
        <p14:creationId xmlns:p14="http://schemas.microsoft.com/office/powerpoint/2010/main" val="274379952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5C6F91E-4065-34DF-EFB4-0A2969A147A0}"/>
              </a:ext>
            </a:extLst>
          </p:cNvPr>
          <p:cNvSpPr>
            <a:spLocks noGrp="1"/>
          </p:cNvSpPr>
          <p:nvPr>
            <p:ph type="title"/>
          </p:nvPr>
        </p:nvSpPr>
        <p:spPr/>
        <p:txBody>
          <a:bodyPr>
            <a:normAutofit fontScale="90000"/>
          </a:bodyPr>
          <a:lstStyle/>
          <a:p>
            <a:r>
              <a:rPr lang="cs-CZ" dirty="0"/>
              <a:t>RECETOX - </a:t>
            </a:r>
            <a:r>
              <a:rPr lang="cs-CZ" dirty="0" err="1"/>
              <a:t>structure</a:t>
            </a:r>
            <a:endParaRPr lang="cs-CZ" dirty="0"/>
          </a:p>
        </p:txBody>
      </p:sp>
      <p:pic>
        <p:nvPicPr>
          <p:cNvPr id="2" name="Picture 2" descr="No description">
            <a:extLst>
              <a:ext uri="{FF2B5EF4-FFF2-40B4-BE49-F238E27FC236}">
                <a16:creationId xmlns:a16="http://schemas.microsoft.com/office/drawing/2014/main" id="{3330F508-57E3-40AF-A518-2B7600972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2" y="1240120"/>
            <a:ext cx="9258300" cy="508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818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175DEA-9320-E248-979A-E0E72F41B491}"/>
              </a:ext>
            </a:extLst>
          </p:cNvPr>
          <p:cNvSpPr>
            <a:spLocks noGrp="1"/>
          </p:cNvSpPr>
          <p:nvPr>
            <p:ph type="title"/>
          </p:nvPr>
        </p:nvSpPr>
        <p:spPr>
          <a:xfrm>
            <a:off x="1209277" y="131886"/>
            <a:ext cx="9810750" cy="824323"/>
          </a:xfrm>
        </p:spPr>
        <p:txBody>
          <a:bodyPr/>
          <a:lstStyle/>
          <a:p>
            <a:pPr>
              <a:lnSpc>
                <a:spcPct val="100000"/>
              </a:lnSpc>
            </a:pPr>
            <a:r>
              <a:rPr lang="cs-CZ" dirty="0"/>
              <a:t>RECETOX </a:t>
            </a:r>
            <a:r>
              <a:rPr lang="en-GB" dirty="0"/>
              <a:t>milestones</a:t>
            </a:r>
          </a:p>
        </p:txBody>
      </p:sp>
      <p:sp>
        <p:nvSpPr>
          <p:cNvPr id="3" name="TextovéPole 2">
            <a:extLst>
              <a:ext uri="{FF2B5EF4-FFF2-40B4-BE49-F238E27FC236}">
                <a16:creationId xmlns:a16="http://schemas.microsoft.com/office/drawing/2014/main" id="{5A7F2A0E-8888-9149-9A15-6E6D83B1A9BC}"/>
              </a:ext>
            </a:extLst>
          </p:cNvPr>
          <p:cNvSpPr txBox="1"/>
          <p:nvPr/>
        </p:nvSpPr>
        <p:spPr>
          <a:xfrm>
            <a:off x="1222334" y="812244"/>
            <a:ext cx="9355291"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Established at SCI MUNI as </a:t>
            </a:r>
            <a:r>
              <a:rPr kumimoji="0" lang="en-GB" sz="1687" b="0" i="0" u="none" strike="noStrike" kern="0" cap="none" spc="0" normalizeH="0" baseline="0" noProof="0" dirty="0">
                <a:ln>
                  <a:noFill/>
                </a:ln>
                <a:solidFill>
                  <a:srgbClr val="000000"/>
                </a:solidFill>
                <a:effectLst/>
                <a:uLnTx/>
                <a:uFillTx/>
                <a:latin typeface="Arial"/>
                <a:cs typeface="Arial"/>
                <a:sym typeface="Arial"/>
              </a:rPr>
              <a:t>the “Department of Formation and Protection of the Environment”</a:t>
            </a:r>
            <a:endPar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4" name="TextovéPole 3">
            <a:extLst>
              <a:ext uri="{FF2B5EF4-FFF2-40B4-BE49-F238E27FC236}">
                <a16:creationId xmlns:a16="http://schemas.microsoft.com/office/drawing/2014/main" id="{3F8F8AB1-164A-BA44-A1DB-E26CC80406A7}"/>
              </a:ext>
            </a:extLst>
          </p:cNvPr>
          <p:cNvSpPr txBox="1"/>
          <p:nvPr/>
        </p:nvSpPr>
        <p:spPr>
          <a:xfrm>
            <a:off x="455554" y="824320"/>
            <a:ext cx="55303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1983</a:t>
            </a:r>
          </a:p>
        </p:txBody>
      </p:sp>
      <p:sp>
        <p:nvSpPr>
          <p:cNvPr id="5" name="TextovéPole 4">
            <a:extLst>
              <a:ext uri="{FF2B5EF4-FFF2-40B4-BE49-F238E27FC236}">
                <a16:creationId xmlns:a16="http://schemas.microsoft.com/office/drawing/2014/main" id="{285EBFC1-906B-544C-B7B8-55B93328402E}"/>
              </a:ext>
            </a:extLst>
          </p:cNvPr>
          <p:cNvSpPr txBox="1"/>
          <p:nvPr/>
        </p:nvSpPr>
        <p:spPr>
          <a:xfrm>
            <a:off x="1222334" y="1086968"/>
            <a:ext cx="10778221"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Arial"/>
                <a:cs typeface="Arial"/>
                <a:sym typeface="Arial"/>
              </a:rPr>
              <a:t>Partnerships with UNEP/UNIDO initiated (inventories of persistent chemicals on the regional &amp; continental scale)</a:t>
            </a:r>
            <a:endPar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6" name="TextovéPole 5">
            <a:extLst>
              <a:ext uri="{FF2B5EF4-FFF2-40B4-BE49-F238E27FC236}">
                <a16:creationId xmlns:a16="http://schemas.microsoft.com/office/drawing/2014/main" id="{D40BE573-4456-014F-9FF0-972F55EFB312}"/>
              </a:ext>
            </a:extLst>
          </p:cNvPr>
          <p:cNvSpPr txBox="1"/>
          <p:nvPr/>
        </p:nvSpPr>
        <p:spPr>
          <a:xfrm>
            <a:off x="463404" y="1118224"/>
            <a:ext cx="55303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2001</a:t>
            </a:r>
          </a:p>
        </p:txBody>
      </p:sp>
      <p:sp>
        <p:nvSpPr>
          <p:cNvPr id="8" name="TextovéPole 7">
            <a:extLst>
              <a:ext uri="{FF2B5EF4-FFF2-40B4-BE49-F238E27FC236}">
                <a16:creationId xmlns:a16="http://schemas.microsoft.com/office/drawing/2014/main" id="{881A8F26-0B91-5C48-9FA5-5471ADAC8AB5}"/>
              </a:ext>
            </a:extLst>
          </p:cNvPr>
          <p:cNvSpPr txBox="1"/>
          <p:nvPr/>
        </p:nvSpPr>
        <p:spPr>
          <a:xfrm>
            <a:off x="1222334" y="1414942"/>
            <a:ext cx="10392813" cy="591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Arial"/>
                <a:cs typeface="Arial"/>
                <a:sym typeface="Arial"/>
              </a:rPr>
              <a:t>National Centre for Persistent Organic Pollutants established at RECETOX based on agreement with Czech Ministry of Environment</a:t>
            </a:r>
            <a:endPar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9" name="TextovéPole 8">
            <a:extLst>
              <a:ext uri="{FF2B5EF4-FFF2-40B4-BE49-F238E27FC236}">
                <a16:creationId xmlns:a16="http://schemas.microsoft.com/office/drawing/2014/main" id="{CBB9B9E8-D78D-2544-8FDF-45695A409F24}"/>
              </a:ext>
            </a:extLst>
          </p:cNvPr>
          <p:cNvSpPr txBox="1"/>
          <p:nvPr/>
        </p:nvSpPr>
        <p:spPr>
          <a:xfrm>
            <a:off x="446152" y="1431534"/>
            <a:ext cx="55303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2006</a:t>
            </a:r>
          </a:p>
        </p:txBody>
      </p:sp>
      <p:sp>
        <p:nvSpPr>
          <p:cNvPr id="10" name="TextovéPole 9">
            <a:extLst>
              <a:ext uri="{FF2B5EF4-FFF2-40B4-BE49-F238E27FC236}">
                <a16:creationId xmlns:a16="http://schemas.microsoft.com/office/drawing/2014/main" id="{27AE7D3D-003B-5045-880E-E94702EA9FB6}"/>
              </a:ext>
            </a:extLst>
          </p:cNvPr>
          <p:cNvSpPr txBox="1"/>
          <p:nvPr/>
        </p:nvSpPr>
        <p:spPr>
          <a:xfrm>
            <a:off x="1222334" y="1978856"/>
            <a:ext cx="10392813" cy="591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RECETOX endorsed as </a:t>
            </a:r>
            <a:r>
              <a:rPr kumimoji="0" lang="en-GB" sz="1687" b="0" i="0" u="none" strike="noStrike" kern="0" cap="none" spc="0" normalizeH="0" baseline="0" noProof="0" dirty="0">
                <a:ln>
                  <a:noFill/>
                </a:ln>
                <a:solidFill>
                  <a:srgbClr val="000000"/>
                </a:solidFill>
                <a:effectLst/>
                <a:uLnTx/>
                <a:uFillTx/>
                <a:latin typeface="Arial"/>
                <a:cs typeface="Arial"/>
                <a:sym typeface="Arial"/>
              </a:rPr>
              <a:t>Stockholm Convention Regional Centre for Capacity Building and the Transfer of Technology</a:t>
            </a:r>
            <a:endPar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1" name="TextovéPole 10">
            <a:extLst>
              <a:ext uri="{FF2B5EF4-FFF2-40B4-BE49-F238E27FC236}">
                <a16:creationId xmlns:a16="http://schemas.microsoft.com/office/drawing/2014/main" id="{7939DDC3-DC98-7A44-9644-1FEAC40BFA09}"/>
              </a:ext>
            </a:extLst>
          </p:cNvPr>
          <p:cNvSpPr txBox="1"/>
          <p:nvPr/>
        </p:nvSpPr>
        <p:spPr>
          <a:xfrm>
            <a:off x="446152" y="1980905"/>
            <a:ext cx="55303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2009</a:t>
            </a:r>
          </a:p>
        </p:txBody>
      </p:sp>
      <p:sp>
        <p:nvSpPr>
          <p:cNvPr id="12" name="TextovéPole 11">
            <a:extLst>
              <a:ext uri="{FF2B5EF4-FFF2-40B4-BE49-F238E27FC236}">
                <a16:creationId xmlns:a16="http://schemas.microsoft.com/office/drawing/2014/main" id="{09FE8C60-0CDB-D24F-8309-509018B5C5CC}"/>
              </a:ext>
            </a:extLst>
          </p:cNvPr>
          <p:cNvSpPr txBox="1"/>
          <p:nvPr/>
        </p:nvSpPr>
        <p:spPr>
          <a:xfrm>
            <a:off x="1231737" y="2531535"/>
            <a:ext cx="10392813" cy="591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Arial"/>
                <a:cs typeface="Arial"/>
                <a:sym typeface="Arial"/>
              </a:rPr>
              <a:t>New facilities build from the European Structural and Investment Funds</a:t>
            </a:r>
            <a:r>
              <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RECETOX Research Infrastructure is runnin</a:t>
            </a:r>
            <a:r>
              <a:rPr kumimoji="0" lang="en-GB" sz="1687" b="0" i="0" u="none" strike="noStrike" kern="0" cap="none" spc="0" normalizeH="0" baseline="0" noProof="0" dirty="0">
                <a:ln>
                  <a:noFill/>
                </a:ln>
                <a:solidFill>
                  <a:srgbClr val="000000"/>
                </a:solidFill>
                <a:effectLst/>
                <a:uLnTx/>
                <a:uFillTx/>
                <a:latin typeface="Arial"/>
                <a:cs typeface="Arial"/>
                <a:sym typeface="Arial"/>
              </a:rPr>
              <a:t>g in Open Access mode and included in Czech Roadmap of RIs</a:t>
            </a:r>
            <a:endPar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3" name="TextovéPole 12">
            <a:extLst>
              <a:ext uri="{FF2B5EF4-FFF2-40B4-BE49-F238E27FC236}">
                <a16:creationId xmlns:a16="http://schemas.microsoft.com/office/drawing/2014/main" id="{4F0562AF-8A89-BB4A-9139-D8D8755DCE16}"/>
              </a:ext>
            </a:extLst>
          </p:cNvPr>
          <p:cNvSpPr txBox="1"/>
          <p:nvPr/>
        </p:nvSpPr>
        <p:spPr>
          <a:xfrm>
            <a:off x="446152" y="2560538"/>
            <a:ext cx="55303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2010</a:t>
            </a:r>
          </a:p>
        </p:txBody>
      </p:sp>
      <p:sp>
        <p:nvSpPr>
          <p:cNvPr id="14" name="TextovéPole 13">
            <a:extLst>
              <a:ext uri="{FF2B5EF4-FFF2-40B4-BE49-F238E27FC236}">
                <a16:creationId xmlns:a16="http://schemas.microsoft.com/office/drawing/2014/main" id="{D8375BD1-9D02-124E-ACF3-82B89998B62E}"/>
              </a:ext>
            </a:extLst>
          </p:cNvPr>
          <p:cNvSpPr txBox="1"/>
          <p:nvPr/>
        </p:nvSpPr>
        <p:spPr>
          <a:xfrm>
            <a:off x="1222334" y="3463154"/>
            <a:ext cx="10392813" cy="591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87" b="0" i="0" u="none" strike="noStrike" kern="0" cap="none" spc="0" normalizeH="0" baseline="0" noProof="0" dirty="0">
                <a:ln>
                  <a:noFill/>
                </a:ln>
                <a:solidFill>
                  <a:srgbClr val="000000"/>
                </a:solidFill>
                <a:effectLst/>
                <a:uLnTx/>
                <a:uFillTx/>
                <a:latin typeface="Arial"/>
                <a:cs typeface="Arial"/>
                <a:sym typeface="Arial"/>
              </a:rPr>
              <a:t>Trace Analytical Laboratories accredited and Global monitoring plan data warehouse developed based on GENASIS</a:t>
            </a:r>
          </a:p>
        </p:txBody>
      </p:sp>
      <p:sp>
        <p:nvSpPr>
          <p:cNvPr id="15" name="TextovéPole 14">
            <a:extLst>
              <a:ext uri="{FF2B5EF4-FFF2-40B4-BE49-F238E27FC236}">
                <a16:creationId xmlns:a16="http://schemas.microsoft.com/office/drawing/2014/main" id="{5C38C8EF-60CC-5B40-BAF9-6C23D4D91C5D}"/>
              </a:ext>
            </a:extLst>
          </p:cNvPr>
          <p:cNvSpPr txBox="1"/>
          <p:nvPr/>
        </p:nvSpPr>
        <p:spPr>
          <a:xfrm>
            <a:off x="446152" y="3466927"/>
            <a:ext cx="55303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2014</a:t>
            </a:r>
          </a:p>
        </p:txBody>
      </p:sp>
      <p:sp>
        <p:nvSpPr>
          <p:cNvPr id="16" name="TextovéPole 15">
            <a:extLst>
              <a:ext uri="{FF2B5EF4-FFF2-40B4-BE49-F238E27FC236}">
                <a16:creationId xmlns:a16="http://schemas.microsoft.com/office/drawing/2014/main" id="{B99E4086-A8D9-934C-B34C-3D304A53EA49}"/>
              </a:ext>
            </a:extLst>
          </p:cNvPr>
          <p:cNvSpPr txBox="1"/>
          <p:nvPr/>
        </p:nvSpPr>
        <p:spPr>
          <a:xfrm>
            <a:off x="1222334" y="4027473"/>
            <a:ext cx="10392813"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Three major EU projects acquired (HMB4EU, ERA-Planet, ICARUS)</a:t>
            </a:r>
            <a:endParaRPr kumimoji="0" lang="en-US" sz="1687"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TextovéPole 16">
            <a:extLst>
              <a:ext uri="{FF2B5EF4-FFF2-40B4-BE49-F238E27FC236}">
                <a16:creationId xmlns:a16="http://schemas.microsoft.com/office/drawing/2014/main" id="{8451FD1C-8BF5-8D41-B935-7485E99F1B63}"/>
              </a:ext>
            </a:extLst>
          </p:cNvPr>
          <p:cNvSpPr txBox="1"/>
          <p:nvPr/>
        </p:nvSpPr>
        <p:spPr>
          <a:xfrm>
            <a:off x="446152" y="4024898"/>
            <a:ext cx="55303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2016</a:t>
            </a:r>
          </a:p>
        </p:txBody>
      </p:sp>
      <p:sp>
        <p:nvSpPr>
          <p:cNvPr id="18" name="TextovéPole 17">
            <a:extLst>
              <a:ext uri="{FF2B5EF4-FFF2-40B4-BE49-F238E27FC236}">
                <a16:creationId xmlns:a16="http://schemas.microsoft.com/office/drawing/2014/main" id="{E1D40335-F935-A44B-904D-921672E9EE0F}"/>
              </a:ext>
            </a:extLst>
          </p:cNvPr>
          <p:cNvSpPr txBox="1"/>
          <p:nvPr/>
        </p:nvSpPr>
        <p:spPr>
          <a:xfrm>
            <a:off x="1222335" y="4337888"/>
            <a:ext cx="7897426"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Two major ESIF projects granted</a:t>
            </a:r>
            <a:endParaRPr kumimoji="0" lang="en-GB" sz="1687"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ovéPole 18">
            <a:extLst>
              <a:ext uri="{FF2B5EF4-FFF2-40B4-BE49-F238E27FC236}">
                <a16:creationId xmlns:a16="http://schemas.microsoft.com/office/drawing/2014/main" id="{2E6C72BA-0D9E-C641-B36B-8BB4ED1AD3A4}"/>
              </a:ext>
            </a:extLst>
          </p:cNvPr>
          <p:cNvSpPr txBox="1"/>
          <p:nvPr/>
        </p:nvSpPr>
        <p:spPr>
          <a:xfrm>
            <a:off x="446152" y="4347620"/>
            <a:ext cx="55303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2017</a:t>
            </a:r>
          </a:p>
        </p:txBody>
      </p:sp>
      <p:sp>
        <p:nvSpPr>
          <p:cNvPr id="20" name="TextovéPole 19">
            <a:extLst>
              <a:ext uri="{FF2B5EF4-FFF2-40B4-BE49-F238E27FC236}">
                <a16:creationId xmlns:a16="http://schemas.microsoft.com/office/drawing/2014/main" id="{4564E83E-CCB3-AA4D-8A7B-4115A75EFE9C}"/>
              </a:ext>
            </a:extLst>
          </p:cNvPr>
          <p:cNvSpPr txBox="1"/>
          <p:nvPr/>
        </p:nvSpPr>
        <p:spPr>
          <a:xfrm>
            <a:off x="1222334" y="3132822"/>
            <a:ext cx="10392813"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ELSPAC c</a:t>
            </a:r>
            <a:r>
              <a:rPr kumimoji="0" lang="en-US" sz="1687" b="0" i="0" u="none" strike="noStrike" kern="0" cap="none" spc="0" normalizeH="0" baseline="0" noProof="0" dirty="0">
                <a:ln>
                  <a:noFill/>
                </a:ln>
                <a:solidFill>
                  <a:srgbClr val="000000"/>
                </a:solidFill>
                <a:effectLst/>
                <a:uLnTx/>
                <a:uFillTx/>
                <a:latin typeface="Arial"/>
                <a:cs typeface="Arial"/>
                <a:sym typeface="Arial"/>
              </a:rPr>
              <a:t>ohort study relocated to RECETOX</a:t>
            </a:r>
          </a:p>
        </p:txBody>
      </p:sp>
      <p:sp>
        <p:nvSpPr>
          <p:cNvPr id="21" name="TextovéPole 20">
            <a:extLst>
              <a:ext uri="{FF2B5EF4-FFF2-40B4-BE49-F238E27FC236}">
                <a16:creationId xmlns:a16="http://schemas.microsoft.com/office/drawing/2014/main" id="{25A77453-21EC-4D46-9948-BE4EFCDA15A1}"/>
              </a:ext>
            </a:extLst>
          </p:cNvPr>
          <p:cNvSpPr txBox="1"/>
          <p:nvPr/>
        </p:nvSpPr>
        <p:spPr>
          <a:xfrm>
            <a:off x="446152" y="3137993"/>
            <a:ext cx="55303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2012</a:t>
            </a:r>
          </a:p>
        </p:txBody>
      </p:sp>
      <p:sp>
        <p:nvSpPr>
          <p:cNvPr id="22" name="TextovéPole 21">
            <a:extLst>
              <a:ext uri="{FF2B5EF4-FFF2-40B4-BE49-F238E27FC236}">
                <a16:creationId xmlns:a16="http://schemas.microsoft.com/office/drawing/2014/main" id="{B5584D4A-2F17-F54A-BBF3-CC983F8B8FAC}"/>
              </a:ext>
            </a:extLst>
          </p:cNvPr>
          <p:cNvSpPr txBox="1"/>
          <p:nvPr/>
        </p:nvSpPr>
        <p:spPr>
          <a:xfrm>
            <a:off x="1231737" y="4736749"/>
            <a:ext cx="1076881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Two study programmes accredited. Organization structure change. RECETOX biobank construction launched.   </a:t>
            </a:r>
            <a:endParaRPr kumimoji="0" lang="en-GB" sz="168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TextovéPole 22">
            <a:extLst>
              <a:ext uri="{FF2B5EF4-FFF2-40B4-BE49-F238E27FC236}">
                <a16:creationId xmlns:a16="http://schemas.microsoft.com/office/drawing/2014/main" id="{C12E1C59-4C12-534E-AF8E-4F3520A519F4}"/>
              </a:ext>
            </a:extLst>
          </p:cNvPr>
          <p:cNvSpPr txBox="1"/>
          <p:nvPr/>
        </p:nvSpPr>
        <p:spPr>
          <a:xfrm>
            <a:off x="455554" y="4735330"/>
            <a:ext cx="55303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2018</a:t>
            </a:r>
          </a:p>
        </p:txBody>
      </p:sp>
      <p:sp>
        <p:nvSpPr>
          <p:cNvPr id="24" name="TextovéPole 23">
            <a:extLst>
              <a:ext uri="{FF2B5EF4-FFF2-40B4-BE49-F238E27FC236}">
                <a16:creationId xmlns:a16="http://schemas.microsoft.com/office/drawing/2014/main" id="{673D0969-E01C-6C44-89FF-1D91094692C9}"/>
              </a:ext>
            </a:extLst>
          </p:cNvPr>
          <p:cNvSpPr txBox="1"/>
          <p:nvPr/>
        </p:nvSpPr>
        <p:spPr>
          <a:xfrm>
            <a:off x="1222334" y="5134564"/>
            <a:ext cx="9802814"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Three H2020 projects enabling the further development of RECETOX granted</a:t>
            </a:r>
            <a:endParaRPr kumimoji="0" lang="en-GB" sz="1687"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TextovéPole 24">
            <a:extLst>
              <a:ext uri="{FF2B5EF4-FFF2-40B4-BE49-F238E27FC236}">
                <a16:creationId xmlns:a16="http://schemas.microsoft.com/office/drawing/2014/main" id="{1E883928-881F-3641-85AB-C82261094B01}"/>
              </a:ext>
            </a:extLst>
          </p:cNvPr>
          <p:cNvSpPr txBox="1"/>
          <p:nvPr/>
        </p:nvSpPr>
        <p:spPr>
          <a:xfrm>
            <a:off x="446152" y="5148304"/>
            <a:ext cx="553037"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2019</a:t>
            </a:r>
          </a:p>
        </p:txBody>
      </p:sp>
      <p:sp>
        <p:nvSpPr>
          <p:cNvPr id="26" name="TextovéPole 25">
            <a:extLst>
              <a:ext uri="{FF2B5EF4-FFF2-40B4-BE49-F238E27FC236}">
                <a16:creationId xmlns:a16="http://schemas.microsoft.com/office/drawing/2014/main" id="{3B4FF694-2B5E-234A-9952-6AAD6FA942E3}"/>
              </a:ext>
            </a:extLst>
          </p:cNvPr>
          <p:cNvSpPr txBox="1"/>
          <p:nvPr/>
        </p:nvSpPr>
        <p:spPr>
          <a:xfrm>
            <a:off x="1222334" y="5443927"/>
            <a:ext cx="10252439"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TEAMING started. ERA Chair hired. The CELSPAC biobank construction finished.</a:t>
            </a:r>
            <a:endParaRPr kumimoji="0" lang="en-GB" sz="1687"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TextovéPole 26">
            <a:extLst>
              <a:ext uri="{FF2B5EF4-FFF2-40B4-BE49-F238E27FC236}">
                <a16:creationId xmlns:a16="http://schemas.microsoft.com/office/drawing/2014/main" id="{5F17DFD2-4F36-984A-BE74-3E1488B5BF47}"/>
              </a:ext>
            </a:extLst>
          </p:cNvPr>
          <p:cNvSpPr txBox="1"/>
          <p:nvPr/>
        </p:nvSpPr>
        <p:spPr>
          <a:xfrm>
            <a:off x="323490" y="5468818"/>
            <a:ext cx="81599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2020</a:t>
            </a:r>
          </a:p>
        </p:txBody>
      </p:sp>
      <p:sp>
        <p:nvSpPr>
          <p:cNvPr id="28" name="TextovéPole 27">
            <a:extLst>
              <a:ext uri="{FF2B5EF4-FFF2-40B4-BE49-F238E27FC236}">
                <a16:creationId xmlns:a16="http://schemas.microsoft.com/office/drawing/2014/main" id="{D4CFDAED-5982-6D4C-9AE8-C66A2E6AD687}"/>
              </a:ext>
            </a:extLst>
          </p:cNvPr>
          <p:cNvSpPr txBox="1"/>
          <p:nvPr/>
        </p:nvSpPr>
        <p:spPr>
          <a:xfrm>
            <a:off x="1231737" y="5753290"/>
            <a:ext cx="10874617"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EIRENE project included in the ESFRI Roadmap 2021. 30th anniversary of the CELSPAC study.</a:t>
            </a:r>
            <a:endParaRPr kumimoji="0" lang="en-GB" sz="1687"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ovéPole 28">
            <a:extLst>
              <a:ext uri="{FF2B5EF4-FFF2-40B4-BE49-F238E27FC236}">
                <a16:creationId xmlns:a16="http://schemas.microsoft.com/office/drawing/2014/main" id="{A0E61134-F5D1-9243-9DB7-3B1D83D520FE}"/>
              </a:ext>
            </a:extLst>
          </p:cNvPr>
          <p:cNvSpPr txBox="1"/>
          <p:nvPr/>
        </p:nvSpPr>
        <p:spPr>
          <a:xfrm>
            <a:off x="323490" y="5789332"/>
            <a:ext cx="81599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2021</a:t>
            </a:r>
          </a:p>
        </p:txBody>
      </p:sp>
      <p:sp>
        <p:nvSpPr>
          <p:cNvPr id="7" name="TextovéPole 6">
            <a:extLst>
              <a:ext uri="{FF2B5EF4-FFF2-40B4-BE49-F238E27FC236}">
                <a16:creationId xmlns:a16="http://schemas.microsoft.com/office/drawing/2014/main" id="{03F3B223-DEAF-DAE0-12E8-E10579216276}"/>
              </a:ext>
            </a:extLst>
          </p:cNvPr>
          <p:cNvSpPr txBox="1"/>
          <p:nvPr/>
        </p:nvSpPr>
        <p:spPr>
          <a:xfrm>
            <a:off x="314671" y="6055473"/>
            <a:ext cx="81599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2022</a:t>
            </a:r>
          </a:p>
        </p:txBody>
      </p:sp>
      <p:sp>
        <p:nvSpPr>
          <p:cNvPr id="30" name="TextovéPole 29">
            <a:extLst>
              <a:ext uri="{FF2B5EF4-FFF2-40B4-BE49-F238E27FC236}">
                <a16:creationId xmlns:a16="http://schemas.microsoft.com/office/drawing/2014/main" id="{787257DD-6C9B-1736-F75D-E28AE541B571}"/>
              </a:ext>
            </a:extLst>
          </p:cNvPr>
          <p:cNvSpPr txBox="1"/>
          <p:nvPr/>
        </p:nvSpPr>
        <p:spPr>
          <a:xfrm>
            <a:off x="1244997" y="6041221"/>
            <a:ext cx="7685341"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30th anniversary of the CELSPAC study. CELSPAC Biobank opening. </a:t>
            </a:r>
            <a:endParaRPr kumimoji="0" lang="en-GB" sz="1687"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TextovéPole 30">
            <a:extLst>
              <a:ext uri="{FF2B5EF4-FFF2-40B4-BE49-F238E27FC236}">
                <a16:creationId xmlns:a16="http://schemas.microsoft.com/office/drawing/2014/main" id="{D4F09874-39BF-3238-86C5-39AC4832398A}"/>
              </a:ext>
            </a:extLst>
          </p:cNvPr>
          <p:cNvSpPr txBox="1"/>
          <p:nvPr/>
        </p:nvSpPr>
        <p:spPr>
          <a:xfrm>
            <a:off x="323490" y="6329721"/>
            <a:ext cx="815998"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cs-CZ" sz="168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2023</a:t>
            </a:r>
          </a:p>
        </p:txBody>
      </p:sp>
      <p:sp>
        <p:nvSpPr>
          <p:cNvPr id="32" name="TextovéPole 31">
            <a:extLst>
              <a:ext uri="{FF2B5EF4-FFF2-40B4-BE49-F238E27FC236}">
                <a16:creationId xmlns:a16="http://schemas.microsoft.com/office/drawing/2014/main" id="{54FE680F-0FAA-A269-AF13-925508C1661D}"/>
              </a:ext>
            </a:extLst>
          </p:cNvPr>
          <p:cNvSpPr txBox="1"/>
          <p:nvPr/>
        </p:nvSpPr>
        <p:spPr>
          <a:xfrm>
            <a:off x="1253816" y="6315469"/>
            <a:ext cx="7685341"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8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40th anniversary of the RECETOX. </a:t>
            </a:r>
            <a:endParaRPr kumimoji="0" lang="en-GB" sz="1687"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278139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17BC99-813E-4A46-AE59-0DCD98A03142}"/>
              </a:ext>
            </a:extLst>
          </p:cNvPr>
          <p:cNvSpPr>
            <a:spLocks noGrp="1"/>
          </p:cNvSpPr>
          <p:nvPr>
            <p:ph type="title"/>
          </p:nvPr>
        </p:nvSpPr>
        <p:spPr>
          <a:xfrm>
            <a:off x="1246042" y="198909"/>
            <a:ext cx="9810750" cy="824323"/>
          </a:xfrm>
        </p:spPr>
        <p:txBody>
          <a:bodyPr/>
          <a:lstStyle/>
          <a:p>
            <a:pPr>
              <a:lnSpc>
                <a:spcPct val="100000"/>
              </a:lnSpc>
            </a:pPr>
            <a:r>
              <a:rPr lang="cs-CZ" dirty="0"/>
              <a:t>RECETOX in </a:t>
            </a:r>
            <a:r>
              <a:rPr lang="en-GB" dirty="0"/>
              <a:t>brief</a:t>
            </a:r>
          </a:p>
        </p:txBody>
      </p:sp>
      <p:sp>
        <p:nvSpPr>
          <p:cNvPr id="3" name="Obdélník 2">
            <a:extLst>
              <a:ext uri="{FF2B5EF4-FFF2-40B4-BE49-F238E27FC236}">
                <a16:creationId xmlns:a16="http://schemas.microsoft.com/office/drawing/2014/main" id="{C49DAF3D-455E-C249-AA5E-07C2B45FD583}"/>
              </a:ext>
            </a:extLst>
          </p:cNvPr>
          <p:cNvSpPr/>
          <p:nvPr/>
        </p:nvSpPr>
        <p:spPr>
          <a:xfrm>
            <a:off x="1246042" y="1162497"/>
            <a:ext cx="10293685" cy="3944028"/>
          </a:xfrm>
          <a:prstGeom prst="rect">
            <a:avLst/>
          </a:prstGeom>
        </p:spPr>
        <p:txBody>
          <a:bodyPr wrap="square">
            <a:spAutoFit/>
          </a:bodyPr>
          <a:lstStyle/>
          <a:p>
            <a:pPr algn="l">
              <a:lnSpc>
                <a:spcPct val="110000"/>
              </a:lnSpc>
              <a:spcAft>
                <a:spcPts val="600"/>
              </a:spcAft>
            </a:pPr>
            <a:r>
              <a:rPr lang="en-GB" sz="2000" dirty="0"/>
              <a:t>RECETOX is a leading Czech research institute established at Masaryk university, which  covers a broad range of basic and applied research on </a:t>
            </a:r>
            <a:r>
              <a:rPr lang="en-GB" sz="2000" b="1" dirty="0"/>
              <a:t>toxic compounds </a:t>
            </a:r>
            <a:r>
              <a:rPr lang="en-GB" sz="2000" dirty="0"/>
              <a:t>in the environment and their </a:t>
            </a:r>
            <a:r>
              <a:rPr lang="en-GB" sz="2000" b="1" dirty="0"/>
              <a:t>effect on human health</a:t>
            </a:r>
            <a:r>
              <a:rPr lang="en-GB" sz="2000" dirty="0"/>
              <a:t>.</a:t>
            </a:r>
          </a:p>
          <a:p>
            <a:pPr algn="l">
              <a:lnSpc>
                <a:spcPct val="110000"/>
              </a:lnSpc>
              <a:spcAft>
                <a:spcPts val="600"/>
              </a:spcAft>
            </a:pPr>
            <a:r>
              <a:rPr lang="en-GB" sz="2000" dirty="0">
                <a:solidFill>
                  <a:schemeClr val="tx1"/>
                </a:solidFill>
              </a:rPr>
              <a:t>RECETOX pillars:</a:t>
            </a:r>
          </a:p>
          <a:p>
            <a:pPr marL="241093" indent="-241093">
              <a:lnSpc>
                <a:spcPct val="110000"/>
              </a:lnSpc>
              <a:buFont typeface="Arial" panose="020B0604020202020204" pitchFamily="34" charset="0"/>
              <a:buChar char="•"/>
            </a:pPr>
            <a:r>
              <a:rPr lang="en-GB" sz="2000" dirty="0">
                <a:solidFill>
                  <a:schemeClr val="tx1"/>
                </a:solidFill>
              </a:rPr>
              <a:t>Research activities</a:t>
            </a:r>
          </a:p>
          <a:p>
            <a:pPr marL="241093" indent="-241093">
              <a:lnSpc>
                <a:spcPct val="110000"/>
              </a:lnSpc>
              <a:buFont typeface="Arial" panose="020B0604020202020204" pitchFamily="34" charset="0"/>
              <a:buChar char="•"/>
            </a:pPr>
            <a:r>
              <a:rPr lang="en-GB" sz="2000" dirty="0">
                <a:solidFill>
                  <a:schemeClr val="tx1"/>
                </a:solidFill>
              </a:rPr>
              <a:t>Education programmes</a:t>
            </a:r>
          </a:p>
          <a:p>
            <a:pPr marL="241093" indent="-241093">
              <a:lnSpc>
                <a:spcPct val="110000"/>
              </a:lnSpc>
              <a:buFont typeface="Arial" panose="020B0604020202020204" pitchFamily="34" charset="0"/>
              <a:buChar char="•"/>
            </a:pPr>
            <a:r>
              <a:rPr lang="en-GB" sz="2000" dirty="0">
                <a:solidFill>
                  <a:schemeClr val="tx1"/>
                </a:solidFill>
              </a:rPr>
              <a:t>Open-Access Research Infrastructure</a:t>
            </a:r>
          </a:p>
          <a:p>
            <a:pPr marL="241093" indent="-241093">
              <a:lnSpc>
                <a:spcPct val="110000"/>
              </a:lnSpc>
              <a:buFont typeface="Arial" panose="020B0604020202020204" pitchFamily="34" charset="0"/>
              <a:buChar char="•"/>
            </a:pPr>
            <a:r>
              <a:rPr lang="en-GB" sz="2000" dirty="0">
                <a:solidFill>
                  <a:schemeClr val="tx1"/>
                </a:solidFill>
              </a:rPr>
              <a:t>Science to Policy and Society platforms (National Centre for Toxic Compounds, Stockholm Convention Regional Centre for Capacity Building and the Transfer of Technology, WHO Collaboration Centre)</a:t>
            </a:r>
          </a:p>
          <a:p>
            <a:pPr marL="241093" indent="-241093">
              <a:lnSpc>
                <a:spcPct val="110000"/>
              </a:lnSpc>
              <a:buFont typeface="Arial" panose="020B0604020202020204" pitchFamily="34" charset="0"/>
              <a:buChar char="•"/>
            </a:pPr>
            <a:r>
              <a:rPr lang="en-GB" sz="2000" dirty="0">
                <a:solidFill>
                  <a:schemeClr val="tx1"/>
                </a:solidFill>
              </a:rPr>
              <a:t>Application of research results (spin-off ENANTIS, collaborative &amp; contractual research)</a:t>
            </a:r>
          </a:p>
        </p:txBody>
      </p:sp>
    </p:spTree>
    <p:extLst>
      <p:ext uri="{BB962C8B-B14F-4D97-AF65-F5344CB8AC3E}">
        <p14:creationId xmlns:p14="http://schemas.microsoft.com/office/powerpoint/2010/main" val="25529815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C3E9A3-C8A7-884C-B1FE-CFE28D1E61F1}"/>
              </a:ext>
            </a:extLst>
          </p:cNvPr>
          <p:cNvSpPr>
            <a:spLocks noGrp="1"/>
          </p:cNvSpPr>
          <p:nvPr>
            <p:ph type="title"/>
          </p:nvPr>
        </p:nvSpPr>
        <p:spPr>
          <a:xfrm>
            <a:off x="1171685" y="239409"/>
            <a:ext cx="9810750" cy="824323"/>
          </a:xfrm>
        </p:spPr>
        <p:txBody>
          <a:bodyPr/>
          <a:lstStyle/>
          <a:p>
            <a:pPr>
              <a:lnSpc>
                <a:spcPct val="100000"/>
              </a:lnSpc>
            </a:pPr>
            <a:r>
              <a:rPr lang="cs-CZ" dirty="0"/>
              <a:t>RESEARCH </a:t>
            </a:r>
            <a:r>
              <a:rPr lang="cs-CZ" dirty="0" err="1"/>
              <a:t>at</a:t>
            </a:r>
            <a:r>
              <a:rPr lang="cs-CZ" dirty="0"/>
              <a:t> RECETOX</a:t>
            </a:r>
          </a:p>
        </p:txBody>
      </p:sp>
      <p:sp>
        <p:nvSpPr>
          <p:cNvPr id="3" name="Obdélník 2">
            <a:extLst>
              <a:ext uri="{FF2B5EF4-FFF2-40B4-BE49-F238E27FC236}">
                <a16:creationId xmlns:a16="http://schemas.microsoft.com/office/drawing/2014/main" id="{3BE76607-841C-1046-B8BB-9D57148E53FE}"/>
              </a:ext>
            </a:extLst>
          </p:cNvPr>
          <p:cNvSpPr/>
          <p:nvPr/>
        </p:nvSpPr>
        <p:spPr>
          <a:xfrm>
            <a:off x="1079291" y="1035596"/>
            <a:ext cx="8657376" cy="1420261"/>
          </a:xfrm>
          <a:prstGeom prst="rect">
            <a:avLst/>
          </a:prstGeom>
        </p:spPr>
        <p:txBody>
          <a:bodyPr wrap="square">
            <a:spAutoFit/>
          </a:bodyPr>
          <a:lstStyle/>
          <a:p>
            <a:pPr algn="l">
              <a:lnSpc>
                <a:spcPct val="110000"/>
              </a:lnSpc>
            </a:pPr>
            <a:r>
              <a:rPr lang="en-GB" sz="2000" dirty="0">
                <a:latin typeface="Helvetica" pitchFamily="2" charset="0"/>
                <a:ea typeface="Calibri" panose="020F0502020204030204" pitchFamily="34" charset="0"/>
                <a:cs typeface="Arial" panose="020B0604020202020204" pitchFamily="34" charset="0"/>
              </a:rPr>
              <a:t>RECETOX targets research and education in cross-cutting area of </a:t>
            </a:r>
            <a:r>
              <a:rPr lang="en-GB" sz="2000" b="1" dirty="0">
                <a:latin typeface="Helvetica" pitchFamily="2" charset="0"/>
                <a:ea typeface="Calibri" panose="020F0502020204030204" pitchFamily="34" charset="0"/>
                <a:cs typeface="Arial" panose="020B0604020202020204" pitchFamily="34" charset="0"/>
              </a:rPr>
              <a:t>Environment and Health</a:t>
            </a:r>
            <a:r>
              <a:rPr lang="en-GB" sz="2000" dirty="0">
                <a:latin typeface="Helvetica" pitchFamily="2" charset="0"/>
                <a:ea typeface="Calibri" panose="020F0502020204030204" pitchFamily="34" charset="0"/>
                <a:cs typeface="Arial" panose="020B0604020202020204" pitchFamily="34" charset="0"/>
              </a:rPr>
              <a:t>.</a:t>
            </a:r>
            <a:r>
              <a:rPr lang="en-GB" sz="2000" dirty="0"/>
              <a:t> Our high quality interdisciplinary research combines chemical, biological, environmental and epidemiological approaches supported by state of the art facilities.</a:t>
            </a:r>
          </a:p>
        </p:txBody>
      </p:sp>
      <p:sp>
        <p:nvSpPr>
          <p:cNvPr id="4" name="TextovéPole 3">
            <a:extLst>
              <a:ext uri="{FF2B5EF4-FFF2-40B4-BE49-F238E27FC236}">
                <a16:creationId xmlns:a16="http://schemas.microsoft.com/office/drawing/2014/main" id="{CFCC5E82-DA04-8045-9D14-B2E8D93A1BB7}"/>
              </a:ext>
            </a:extLst>
          </p:cNvPr>
          <p:cNvSpPr txBox="1"/>
          <p:nvPr/>
        </p:nvSpPr>
        <p:spPr>
          <a:xfrm>
            <a:off x="1171685" y="4834334"/>
            <a:ext cx="7112208" cy="410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lnSpc>
                <a:spcPct val="110000"/>
              </a:lnSpc>
            </a:pPr>
            <a:r>
              <a:rPr lang="en-GB" sz="2000" b="1" dirty="0"/>
              <a:t>RECETOX Research Infrastructure</a:t>
            </a:r>
          </a:p>
        </p:txBody>
      </p:sp>
      <p:pic>
        <p:nvPicPr>
          <p:cNvPr id="7" name="Obrázek 6" descr="Obsah obrázku muž, ve tmě&#10;&#10;Popis byl vytvořen automaticky">
            <a:extLst>
              <a:ext uri="{FF2B5EF4-FFF2-40B4-BE49-F238E27FC236}">
                <a16:creationId xmlns:a16="http://schemas.microsoft.com/office/drawing/2014/main" id="{D07C6532-1E8C-445F-4EF0-19DBBDCD8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724" y="-127059"/>
            <a:ext cx="6858000" cy="6858000"/>
          </a:xfrm>
          <a:prstGeom prst="rect">
            <a:avLst/>
          </a:prstGeom>
        </p:spPr>
      </p:pic>
      <p:sp>
        <p:nvSpPr>
          <p:cNvPr id="8" name="TextovéPole 7">
            <a:extLst>
              <a:ext uri="{FF2B5EF4-FFF2-40B4-BE49-F238E27FC236}">
                <a16:creationId xmlns:a16="http://schemas.microsoft.com/office/drawing/2014/main" id="{E3088C93-53ED-E616-778D-D8C0BE5C0458}"/>
              </a:ext>
            </a:extLst>
          </p:cNvPr>
          <p:cNvSpPr txBox="1"/>
          <p:nvPr/>
        </p:nvSpPr>
        <p:spPr>
          <a:xfrm>
            <a:off x="1171685" y="2646691"/>
            <a:ext cx="7112208" cy="410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lnSpc>
                <a:spcPct val="110000"/>
              </a:lnSpc>
            </a:pPr>
            <a:r>
              <a:rPr lang="en-GB" sz="2000" b="1" dirty="0"/>
              <a:t>Research Programmes</a:t>
            </a:r>
          </a:p>
        </p:txBody>
      </p:sp>
      <p:pic>
        <p:nvPicPr>
          <p:cNvPr id="12" name="Grafický objekt 11">
            <a:extLst>
              <a:ext uri="{FF2B5EF4-FFF2-40B4-BE49-F238E27FC236}">
                <a16:creationId xmlns:a16="http://schemas.microsoft.com/office/drawing/2014/main" id="{31645C3F-E3AC-CBCF-5863-0B9DCDC959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7278" y="3197004"/>
            <a:ext cx="776440" cy="690169"/>
          </a:xfrm>
          <a:prstGeom prst="rect">
            <a:avLst/>
          </a:prstGeom>
        </p:spPr>
      </p:pic>
      <p:pic>
        <p:nvPicPr>
          <p:cNvPr id="14" name="Grafický objekt 13">
            <a:extLst>
              <a:ext uri="{FF2B5EF4-FFF2-40B4-BE49-F238E27FC236}">
                <a16:creationId xmlns:a16="http://schemas.microsoft.com/office/drawing/2014/main" id="{E1C295DC-0B82-5374-147F-C266106233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6486" y="3188371"/>
            <a:ext cx="776439" cy="690168"/>
          </a:xfrm>
          <a:prstGeom prst="rect">
            <a:avLst/>
          </a:prstGeom>
        </p:spPr>
      </p:pic>
      <p:pic>
        <p:nvPicPr>
          <p:cNvPr id="16" name="Grafický objekt 15">
            <a:extLst>
              <a:ext uri="{FF2B5EF4-FFF2-40B4-BE49-F238E27FC236}">
                <a16:creationId xmlns:a16="http://schemas.microsoft.com/office/drawing/2014/main" id="{A462C451-9C2D-D4C8-4436-ABB2FFD042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18662" y="3166626"/>
            <a:ext cx="694267" cy="694267"/>
          </a:xfrm>
          <a:prstGeom prst="rect">
            <a:avLst/>
          </a:prstGeom>
        </p:spPr>
      </p:pic>
      <p:pic>
        <p:nvPicPr>
          <p:cNvPr id="18" name="Grafický objekt 17">
            <a:extLst>
              <a:ext uri="{FF2B5EF4-FFF2-40B4-BE49-F238E27FC236}">
                <a16:creationId xmlns:a16="http://schemas.microsoft.com/office/drawing/2014/main" id="{DC87035D-AA10-3C07-8B85-6B6D16F09BA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25549" y="3192337"/>
            <a:ext cx="694266" cy="694266"/>
          </a:xfrm>
          <a:prstGeom prst="rect">
            <a:avLst/>
          </a:prstGeom>
        </p:spPr>
      </p:pic>
      <p:pic>
        <p:nvPicPr>
          <p:cNvPr id="20" name="Grafický objekt 19">
            <a:extLst>
              <a:ext uri="{FF2B5EF4-FFF2-40B4-BE49-F238E27FC236}">
                <a16:creationId xmlns:a16="http://schemas.microsoft.com/office/drawing/2014/main" id="{C1DC86EC-9506-0BDF-A9AF-B663954580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72453" y="3197063"/>
            <a:ext cx="562546" cy="690168"/>
          </a:xfrm>
          <a:prstGeom prst="rect">
            <a:avLst/>
          </a:prstGeom>
        </p:spPr>
      </p:pic>
      <p:sp>
        <p:nvSpPr>
          <p:cNvPr id="22" name="TextovéPole 21">
            <a:extLst>
              <a:ext uri="{FF2B5EF4-FFF2-40B4-BE49-F238E27FC236}">
                <a16:creationId xmlns:a16="http://schemas.microsoft.com/office/drawing/2014/main" id="{6C48F179-2B73-5581-E86F-C24F9934BAEF}"/>
              </a:ext>
            </a:extLst>
          </p:cNvPr>
          <p:cNvSpPr txBox="1"/>
          <p:nvPr/>
        </p:nvSpPr>
        <p:spPr>
          <a:xfrm>
            <a:off x="1189136" y="3919627"/>
            <a:ext cx="112466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GB" sz="1200" dirty="0"/>
              <a:t>Environmental </a:t>
            </a:r>
          </a:p>
          <a:p>
            <a:r>
              <a:rPr lang="en-GB" sz="1200" dirty="0"/>
              <a:t>Chemistry and </a:t>
            </a:r>
          </a:p>
          <a:p>
            <a:pPr algn="ctr"/>
            <a:r>
              <a:rPr lang="en-GB" sz="1200" dirty="0"/>
              <a:t>Modelling</a:t>
            </a:r>
          </a:p>
        </p:txBody>
      </p:sp>
      <p:sp>
        <p:nvSpPr>
          <p:cNvPr id="23" name="TextovéPole 22">
            <a:extLst>
              <a:ext uri="{FF2B5EF4-FFF2-40B4-BE49-F238E27FC236}">
                <a16:creationId xmlns:a16="http://schemas.microsoft.com/office/drawing/2014/main" id="{37F4741A-8694-D511-6EAC-B45B7EFBCECB}"/>
              </a:ext>
            </a:extLst>
          </p:cNvPr>
          <p:cNvSpPr txBox="1"/>
          <p:nvPr/>
        </p:nvSpPr>
        <p:spPr>
          <a:xfrm>
            <a:off x="2738592" y="4007182"/>
            <a:ext cx="111504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GB" sz="1200" dirty="0"/>
              <a:t>Environmental </a:t>
            </a:r>
          </a:p>
          <a:p>
            <a:pPr algn="ctr"/>
            <a:r>
              <a:rPr lang="en-GB" sz="1200" dirty="0"/>
              <a:t>Toxicology</a:t>
            </a:r>
          </a:p>
        </p:txBody>
      </p:sp>
      <p:sp>
        <p:nvSpPr>
          <p:cNvPr id="24" name="TextovéPole 23">
            <a:extLst>
              <a:ext uri="{FF2B5EF4-FFF2-40B4-BE49-F238E27FC236}">
                <a16:creationId xmlns:a16="http://schemas.microsoft.com/office/drawing/2014/main" id="{3464873A-9266-2CA3-BA7F-1DC9A896181E}"/>
              </a:ext>
            </a:extLst>
          </p:cNvPr>
          <p:cNvSpPr txBox="1"/>
          <p:nvPr/>
        </p:nvSpPr>
        <p:spPr>
          <a:xfrm>
            <a:off x="4408271" y="4007181"/>
            <a:ext cx="111504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GB" sz="1200" dirty="0"/>
              <a:t>Environmental </a:t>
            </a:r>
          </a:p>
          <a:p>
            <a:pPr algn="ctr"/>
            <a:r>
              <a:rPr lang="en-GB" sz="1200" dirty="0"/>
              <a:t>Health</a:t>
            </a:r>
          </a:p>
        </p:txBody>
      </p:sp>
      <p:sp>
        <p:nvSpPr>
          <p:cNvPr id="25" name="TextovéPole 24">
            <a:extLst>
              <a:ext uri="{FF2B5EF4-FFF2-40B4-BE49-F238E27FC236}">
                <a16:creationId xmlns:a16="http://schemas.microsoft.com/office/drawing/2014/main" id="{93EC4C3D-0098-DB6F-2817-8638D7DA9063}"/>
              </a:ext>
            </a:extLst>
          </p:cNvPr>
          <p:cNvSpPr txBox="1"/>
          <p:nvPr/>
        </p:nvSpPr>
        <p:spPr>
          <a:xfrm>
            <a:off x="5976686" y="3949713"/>
            <a:ext cx="1191991" cy="7017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lnSpc>
                <a:spcPct val="110000"/>
              </a:lnSpc>
            </a:pPr>
            <a:r>
              <a:rPr lang="en-GB" sz="1200" dirty="0"/>
              <a:t>Chemical Tools </a:t>
            </a:r>
          </a:p>
          <a:p>
            <a:pPr algn="ctr">
              <a:lnSpc>
                <a:spcPct val="110000"/>
              </a:lnSpc>
            </a:pPr>
            <a:r>
              <a:rPr lang="en-GB" sz="1200" dirty="0"/>
              <a:t>for Diagnosis </a:t>
            </a:r>
          </a:p>
          <a:p>
            <a:pPr algn="ctr">
              <a:lnSpc>
                <a:spcPct val="110000"/>
              </a:lnSpc>
            </a:pPr>
            <a:r>
              <a:rPr lang="en-GB" sz="1200" dirty="0"/>
              <a:t>and Therapy</a:t>
            </a:r>
          </a:p>
        </p:txBody>
      </p:sp>
      <p:sp>
        <p:nvSpPr>
          <p:cNvPr id="26" name="TextovéPole 25">
            <a:extLst>
              <a:ext uri="{FF2B5EF4-FFF2-40B4-BE49-F238E27FC236}">
                <a16:creationId xmlns:a16="http://schemas.microsoft.com/office/drawing/2014/main" id="{781907FB-B956-40D0-EBB9-D67B759C2679}"/>
              </a:ext>
            </a:extLst>
          </p:cNvPr>
          <p:cNvSpPr txBox="1"/>
          <p:nvPr/>
        </p:nvSpPr>
        <p:spPr>
          <a:xfrm>
            <a:off x="7346137" y="3961948"/>
            <a:ext cx="1608772" cy="7017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lnSpc>
                <a:spcPct val="110000"/>
              </a:lnSpc>
            </a:pPr>
            <a:r>
              <a:rPr lang="en-GB" sz="1200" dirty="0" err="1"/>
              <a:t>Loschmidt</a:t>
            </a:r>
            <a:r>
              <a:rPr lang="en-GB" sz="1200" dirty="0"/>
              <a:t> </a:t>
            </a:r>
          </a:p>
          <a:p>
            <a:pPr algn="ctr">
              <a:lnSpc>
                <a:spcPct val="110000"/>
              </a:lnSpc>
            </a:pPr>
            <a:r>
              <a:rPr lang="en-GB" sz="1200" dirty="0"/>
              <a:t>Laboratories </a:t>
            </a:r>
          </a:p>
          <a:p>
            <a:pPr algn="ctr">
              <a:lnSpc>
                <a:spcPct val="110000"/>
              </a:lnSpc>
            </a:pPr>
            <a:r>
              <a:rPr lang="en-GB" sz="1200" dirty="0"/>
              <a:t>of Protein Engineering</a:t>
            </a:r>
          </a:p>
        </p:txBody>
      </p:sp>
      <p:pic>
        <p:nvPicPr>
          <p:cNvPr id="28" name="Grafický objekt 27">
            <a:extLst>
              <a:ext uri="{FF2B5EF4-FFF2-40B4-BE49-F238E27FC236}">
                <a16:creationId xmlns:a16="http://schemas.microsoft.com/office/drawing/2014/main" id="{F9F12E78-1A83-336A-4340-1929ECADBB7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60108" y="5427916"/>
            <a:ext cx="647253" cy="647253"/>
          </a:xfrm>
          <a:prstGeom prst="rect">
            <a:avLst/>
          </a:prstGeom>
        </p:spPr>
      </p:pic>
      <p:pic>
        <p:nvPicPr>
          <p:cNvPr id="30" name="Grafický objekt 29">
            <a:extLst>
              <a:ext uri="{FF2B5EF4-FFF2-40B4-BE49-F238E27FC236}">
                <a16:creationId xmlns:a16="http://schemas.microsoft.com/office/drawing/2014/main" id="{637CF6D6-EED0-52D4-29CB-93E52142DDD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12269" y="5391883"/>
            <a:ext cx="669299" cy="635018"/>
          </a:xfrm>
          <a:prstGeom prst="rect">
            <a:avLst/>
          </a:prstGeom>
        </p:spPr>
      </p:pic>
      <p:pic>
        <p:nvPicPr>
          <p:cNvPr id="32" name="Grafický objekt 31">
            <a:extLst>
              <a:ext uri="{FF2B5EF4-FFF2-40B4-BE49-F238E27FC236}">
                <a16:creationId xmlns:a16="http://schemas.microsoft.com/office/drawing/2014/main" id="{D4BB6C6E-E4F0-0750-414F-D8CAC01E744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628833" y="5379323"/>
            <a:ext cx="672048" cy="672048"/>
          </a:xfrm>
          <a:prstGeom prst="rect">
            <a:avLst/>
          </a:prstGeom>
        </p:spPr>
      </p:pic>
      <p:sp>
        <p:nvSpPr>
          <p:cNvPr id="33" name="TextovéPole 32">
            <a:extLst>
              <a:ext uri="{FF2B5EF4-FFF2-40B4-BE49-F238E27FC236}">
                <a16:creationId xmlns:a16="http://schemas.microsoft.com/office/drawing/2014/main" id="{AD0A0885-239D-D367-AD42-9F0E8E9C61CA}"/>
              </a:ext>
            </a:extLst>
          </p:cNvPr>
          <p:cNvSpPr txBox="1"/>
          <p:nvPr/>
        </p:nvSpPr>
        <p:spPr>
          <a:xfrm>
            <a:off x="1216078" y="6112077"/>
            <a:ext cx="98680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GB" sz="1200" dirty="0"/>
              <a:t>RECETOX </a:t>
            </a:r>
          </a:p>
          <a:p>
            <a:pPr algn="ctr"/>
            <a:r>
              <a:rPr lang="en-GB" sz="1200" dirty="0"/>
              <a:t>Laboratories </a:t>
            </a:r>
          </a:p>
        </p:txBody>
      </p:sp>
      <p:sp>
        <p:nvSpPr>
          <p:cNvPr id="34" name="TextovéPole 33">
            <a:extLst>
              <a:ext uri="{FF2B5EF4-FFF2-40B4-BE49-F238E27FC236}">
                <a16:creationId xmlns:a16="http://schemas.microsoft.com/office/drawing/2014/main" id="{C99341F7-C5DA-9F5B-DA0F-6D034C134102}"/>
              </a:ext>
            </a:extLst>
          </p:cNvPr>
          <p:cNvSpPr txBox="1"/>
          <p:nvPr/>
        </p:nvSpPr>
        <p:spPr>
          <a:xfrm>
            <a:off x="2698986" y="6112077"/>
            <a:ext cx="134427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GB" sz="1200" dirty="0"/>
              <a:t>CELSPAC </a:t>
            </a:r>
          </a:p>
          <a:p>
            <a:pPr algn="ctr"/>
            <a:r>
              <a:rPr lang="en-GB" sz="1200" dirty="0"/>
              <a:t>Population studies</a:t>
            </a:r>
          </a:p>
        </p:txBody>
      </p:sp>
      <p:sp>
        <p:nvSpPr>
          <p:cNvPr id="35" name="TextovéPole 34">
            <a:extLst>
              <a:ext uri="{FF2B5EF4-FFF2-40B4-BE49-F238E27FC236}">
                <a16:creationId xmlns:a16="http://schemas.microsoft.com/office/drawing/2014/main" id="{BF441B4C-0935-E6EE-C138-05A7D0D59968}"/>
              </a:ext>
            </a:extLst>
          </p:cNvPr>
          <p:cNvSpPr txBox="1"/>
          <p:nvPr/>
        </p:nvSpPr>
        <p:spPr>
          <a:xfrm>
            <a:off x="4637366" y="6075169"/>
            <a:ext cx="65498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GB" sz="1200" dirty="0"/>
              <a:t>Data </a:t>
            </a:r>
          </a:p>
          <a:p>
            <a:pPr algn="ctr"/>
            <a:r>
              <a:rPr lang="en-GB" sz="1200" dirty="0"/>
              <a:t>services</a:t>
            </a:r>
          </a:p>
        </p:txBody>
      </p:sp>
    </p:spTree>
    <p:extLst>
      <p:ext uri="{BB962C8B-B14F-4D97-AF65-F5344CB8AC3E}">
        <p14:creationId xmlns:p14="http://schemas.microsoft.com/office/powerpoint/2010/main" val="202255359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829725-0FCB-7845-9C48-31D5AA3C84B1}"/>
              </a:ext>
            </a:extLst>
          </p:cNvPr>
          <p:cNvSpPr>
            <a:spLocks noGrp="1"/>
          </p:cNvSpPr>
          <p:nvPr>
            <p:ph type="title"/>
          </p:nvPr>
        </p:nvSpPr>
        <p:spPr>
          <a:xfrm>
            <a:off x="1194336" y="218490"/>
            <a:ext cx="9810750" cy="824323"/>
          </a:xfrm>
        </p:spPr>
        <p:txBody>
          <a:bodyPr/>
          <a:lstStyle/>
          <a:p>
            <a:pPr>
              <a:lnSpc>
                <a:spcPct val="100000"/>
              </a:lnSpc>
            </a:pPr>
            <a:r>
              <a:rPr lang="en-GB" dirty="0"/>
              <a:t>RECETOX Research Infrastructure</a:t>
            </a:r>
          </a:p>
        </p:txBody>
      </p:sp>
      <p:sp>
        <p:nvSpPr>
          <p:cNvPr id="3" name="Obdélník 2">
            <a:extLst>
              <a:ext uri="{FF2B5EF4-FFF2-40B4-BE49-F238E27FC236}">
                <a16:creationId xmlns:a16="http://schemas.microsoft.com/office/drawing/2014/main" id="{0B4BDF17-4739-434F-8B24-DEB93CBACB43}"/>
              </a:ext>
            </a:extLst>
          </p:cNvPr>
          <p:cNvSpPr/>
          <p:nvPr/>
        </p:nvSpPr>
        <p:spPr>
          <a:xfrm>
            <a:off x="1194336" y="956550"/>
            <a:ext cx="9810750" cy="5309980"/>
          </a:xfrm>
          <a:prstGeom prst="rect">
            <a:avLst/>
          </a:prstGeom>
        </p:spPr>
        <p:txBody>
          <a:bodyPr wrap="square">
            <a:spAutoFit/>
          </a:bodyPr>
          <a:lstStyle/>
          <a:p>
            <a:pPr>
              <a:lnSpc>
                <a:spcPct val="110000"/>
              </a:lnSpc>
              <a:spcAft>
                <a:spcPts val="422"/>
              </a:spcAft>
            </a:pPr>
            <a:r>
              <a:rPr lang="en-GB" sz="2000" dirty="0">
                <a:latin typeface="Helvetica" pitchFamily="2" charset="0"/>
                <a:ea typeface="Calibri" panose="020F0502020204030204" pitchFamily="34" charset="0"/>
                <a:cs typeface="Arial" panose="020B0604020202020204" pitchFamily="34" charset="0"/>
              </a:rPr>
              <a:t>The RECETOX Research Infrastructure (RI) is a </a:t>
            </a:r>
            <a:r>
              <a:rPr lang="en-GB" sz="2000" b="1" dirty="0">
                <a:latin typeface="Helvetica" pitchFamily="2" charset="0"/>
                <a:ea typeface="Calibri" panose="020F0502020204030204" pitchFamily="34" charset="0"/>
                <a:cs typeface="Arial" panose="020B0604020202020204" pitchFamily="34" charset="0"/>
              </a:rPr>
              <a:t>single-sited research facility</a:t>
            </a:r>
            <a:r>
              <a:rPr lang="en-GB" sz="2000" dirty="0">
                <a:latin typeface="Helvetica" pitchFamily="2" charset="0"/>
                <a:ea typeface="Calibri" panose="020F0502020204030204" pitchFamily="34" charset="0"/>
                <a:cs typeface="Arial" panose="020B0604020202020204" pitchFamily="34" charset="0"/>
              </a:rPr>
              <a:t>, which supports the implementation of interdisciplinary research projects and conducts </a:t>
            </a:r>
          </a:p>
          <a:p>
            <a:pPr marL="442004" indent="-234396">
              <a:lnSpc>
                <a:spcPct val="110000"/>
              </a:lnSpc>
              <a:buFont typeface="Arial" panose="020B0604020202020204" pitchFamily="34" charset="0"/>
              <a:buChar char="•"/>
            </a:pPr>
            <a:r>
              <a:rPr lang="en-GB" sz="2000" dirty="0">
                <a:latin typeface="Helvetica" pitchFamily="2" charset="0"/>
                <a:ea typeface="Calibri" panose="020F0502020204030204" pitchFamily="34" charset="0"/>
                <a:cs typeface="Arial" panose="020B0604020202020204" pitchFamily="34" charset="0"/>
              </a:rPr>
              <a:t>the </a:t>
            </a:r>
            <a:r>
              <a:rPr lang="en-GB" sz="2000" dirty="0">
                <a:solidFill>
                  <a:srgbClr val="2A2A2A"/>
                </a:solidFill>
                <a:latin typeface="Helvetica" pitchFamily="2" charset="0"/>
                <a:ea typeface="Calibri" panose="020F0502020204030204" pitchFamily="34" charset="0"/>
                <a:cs typeface="Arial" panose="020B0604020202020204" pitchFamily="34" charset="0"/>
              </a:rPr>
              <a:t>analyses of a broad range of anthropogenic and natural toxins in environmental or biological matrices, </a:t>
            </a:r>
          </a:p>
          <a:p>
            <a:pPr marL="442004" indent="-234396">
              <a:lnSpc>
                <a:spcPct val="110000"/>
              </a:lnSpc>
              <a:buFont typeface="Arial" panose="020B0604020202020204" pitchFamily="34" charset="0"/>
              <a:buChar char="•"/>
            </a:pPr>
            <a:r>
              <a:rPr lang="en-GB" sz="2000" dirty="0">
                <a:solidFill>
                  <a:srgbClr val="2A2A2A"/>
                </a:solidFill>
                <a:latin typeface="Helvetica" pitchFamily="2" charset="0"/>
                <a:ea typeface="Calibri" panose="020F0502020204030204" pitchFamily="34" charset="0"/>
                <a:cs typeface="Arial" panose="020B0604020202020204" pitchFamily="34" charset="0"/>
              </a:rPr>
              <a:t>operation of long term environmental and population studies, and </a:t>
            </a:r>
          </a:p>
          <a:p>
            <a:pPr marL="442004" indent="-234396">
              <a:lnSpc>
                <a:spcPct val="110000"/>
              </a:lnSpc>
              <a:spcAft>
                <a:spcPts val="422"/>
              </a:spcAft>
              <a:buFont typeface="Arial" panose="020B0604020202020204" pitchFamily="34" charset="0"/>
              <a:buChar char="•"/>
            </a:pPr>
            <a:r>
              <a:rPr lang="en-GB" sz="2000" dirty="0">
                <a:solidFill>
                  <a:srgbClr val="2A2A2A"/>
                </a:solidFill>
                <a:latin typeface="Helvetica" pitchFamily="2" charset="0"/>
                <a:ea typeface="Calibri" panose="020F0502020204030204" pitchFamily="34" charset="0"/>
                <a:cs typeface="Arial" panose="020B0604020202020204" pitchFamily="34" charset="0"/>
              </a:rPr>
              <a:t>development of complex software tools for management, analysis, interpretation, and visualization of available data. </a:t>
            </a:r>
          </a:p>
          <a:p>
            <a:pPr>
              <a:lnSpc>
                <a:spcPct val="110000"/>
              </a:lnSpc>
              <a:spcAft>
                <a:spcPts val="422"/>
              </a:spcAft>
            </a:pPr>
            <a:r>
              <a:rPr lang="en-GB" sz="2000" b="1" dirty="0">
                <a:solidFill>
                  <a:srgbClr val="2A2A2A"/>
                </a:solidFill>
                <a:latin typeface="Helvetica" pitchFamily="2" charset="0"/>
                <a:ea typeface="Calibri" panose="020F0502020204030204" pitchFamily="34" charset="0"/>
                <a:cs typeface="Arial" panose="020B0604020202020204" pitchFamily="34" charset="0"/>
              </a:rPr>
              <a:t>Core Facilities of the RECETOX RI</a:t>
            </a:r>
            <a:r>
              <a:rPr lang="en-GB" sz="2000" dirty="0">
                <a:solidFill>
                  <a:srgbClr val="2A2A2A"/>
                </a:solidFill>
                <a:latin typeface="Helvetica" pitchFamily="2" charset="0"/>
                <a:ea typeface="Calibri" panose="020F0502020204030204" pitchFamily="34" charset="0"/>
                <a:cs typeface="Arial" panose="020B0604020202020204" pitchFamily="34" charset="0"/>
              </a:rPr>
              <a:t>:</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408519" indent="-233280">
              <a:lnSpc>
                <a:spcPct val="110000"/>
              </a:lnSpc>
              <a:buFont typeface="Arial" panose="020B0604020202020204" pitchFamily="34" charset="0"/>
              <a:buChar char="•"/>
            </a:pPr>
            <a:r>
              <a:rPr lang="en-GB" sz="2000" dirty="0">
                <a:solidFill>
                  <a:srgbClr val="2A2A2A"/>
                </a:solidFill>
                <a:latin typeface="Helvetica" pitchFamily="2" charset="0"/>
                <a:ea typeface="Calibri" panose="020F0502020204030204" pitchFamily="34" charset="0"/>
                <a:cs typeface="Arial" panose="020B0604020202020204" pitchFamily="34" charset="0"/>
              </a:rPr>
              <a:t>RECETOX Laboratories</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408519" indent="-233280">
              <a:lnSpc>
                <a:spcPct val="110000"/>
              </a:lnSpc>
              <a:buFont typeface="Arial" panose="020B0604020202020204" pitchFamily="34" charset="0"/>
              <a:buChar char="•"/>
            </a:pPr>
            <a:r>
              <a:rPr lang="en-GB" sz="2000" dirty="0">
                <a:solidFill>
                  <a:srgbClr val="2A2A2A"/>
                </a:solidFill>
                <a:latin typeface="Helvetica" pitchFamily="2" charset="0"/>
                <a:ea typeface="Calibri" panose="020F0502020204030204" pitchFamily="34" charset="0"/>
                <a:cs typeface="Arial" panose="020B0604020202020204" pitchFamily="34" charset="0"/>
              </a:rPr>
              <a:t>CELSPAC Population studies</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408519" indent="-233280">
              <a:lnSpc>
                <a:spcPct val="110000"/>
              </a:lnSpc>
              <a:buFont typeface="Arial" panose="020B0604020202020204" pitchFamily="34" charset="0"/>
              <a:buChar char="•"/>
            </a:pPr>
            <a:r>
              <a:rPr lang="en-GB" sz="2000" dirty="0">
                <a:solidFill>
                  <a:srgbClr val="2A2A2A"/>
                </a:solidFill>
                <a:latin typeface="Helvetica" pitchFamily="2" charset="0"/>
                <a:ea typeface="Calibri" panose="020F0502020204030204" pitchFamily="34" charset="0"/>
                <a:cs typeface="Arial" panose="020B0604020202020204" pitchFamily="34" charset="0"/>
              </a:rPr>
              <a:t>Data services</a:t>
            </a:r>
          </a:p>
          <a:p>
            <a:pPr marL="408519" indent="-233280">
              <a:lnSpc>
                <a:spcPct val="110000"/>
              </a:lnSpc>
              <a:buFont typeface="Arial" panose="020B0604020202020204" pitchFamily="34" charset="0"/>
              <a:buChar char="•"/>
            </a:pPr>
            <a:r>
              <a:rPr lang="en-GB" sz="2000" dirty="0">
                <a:solidFill>
                  <a:srgbClr val="2A2A2A"/>
                </a:solidFill>
                <a:latin typeface="Helvetica" pitchFamily="2" charset="0"/>
                <a:ea typeface="Calibri" panose="020F0502020204030204" pitchFamily="34" charset="0"/>
                <a:cs typeface="Arial" panose="020B0604020202020204" pitchFamily="34" charset="0"/>
              </a:rPr>
              <a:t>Core facilities and labs of the individual Research programmes. </a:t>
            </a:r>
          </a:p>
          <a:p>
            <a:pPr>
              <a:lnSpc>
                <a:spcPct val="110000"/>
              </a:lnSpc>
              <a:spcAft>
                <a:spcPts val="422"/>
              </a:spcAft>
            </a:pPr>
            <a:r>
              <a:rPr lang="en-GB" sz="2000" dirty="0">
                <a:solidFill>
                  <a:srgbClr val="2A2A2A"/>
                </a:solidFill>
                <a:latin typeface="Helvetica" pitchFamily="2" charset="0"/>
                <a:ea typeface="Calibri" panose="020F0502020204030204" pitchFamily="34" charset="0"/>
                <a:cs typeface="Arial" panose="020B0604020202020204" pitchFamily="34" charset="0"/>
              </a:rPr>
              <a:t>The infrastructure </a:t>
            </a:r>
            <a:r>
              <a:rPr lang="en-GB" sz="2000" dirty="0">
                <a:latin typeface="Helvetica" pitchFamily="2" charset="0"/>
                <a:ea typeface="Calibri" panose="020F0502020204030204" pitchFamily="34" charset="0"/>
                <a:cs typeface="Arial" panose="020B0604020202020204" pitchFamily="34" charset="0"/>
              </a:rPr>
              <a:t>is equipped with state-of-the-art facilities, possesses excellent expertise and provides </a:t>
            </a:r>
            <a:r>
              <a:rPr lang="en-GB" sz="2000" dirty="0">
                <a:solidFill>
                  <a:srgbClr val="2A2A2A"/>
                </a:solidFill>
                <a:latin typeface="Helvetica" pitchFamily="2" charset="0"/>
                <a:ea typeface="Calibri" panose="020F0502020204030204" pitchFamily="34" charset="0"/>
                <a:cs typeface="Arial" panose="020B0604020202020204" pitchFamily="34" charset="0"/>
              </a:rPr>
              <a:t>access to facilities, services and training to the international research community, collaborators and other partners </a:t>
            </a:r>
            <a:r>
              <a:rPr lang="en-GB" sz="2000" dirty="0">
                <a:latin typeface="Helvetica" pitchFamily="2" charset="0"/>
                <a:ea typeface="Calibri" panose="020F0502020204030204" pitchFamily="34" charset="0"/>
                <a:cs typeface="Arial" panose="020B0604020202020204" pitchFamily="34" charset="0"/>
              </a:rPr>
              <a:t>in the </a:t>
            </a:r>
            <a:r>
              <a:rPr lang="en-GB" sz="2000" b="1" dirty="0">
                <a:solidFill>
                  <a:schemeClr val="tx1"/>
                </a:solidFill>
                <a:latin typeface="Helvetica" pitchFamily="2" charset="0"/>
                <a:ea typeface="Calibri" panose="020F0502020204030204" pitchFamily="34" charset="0"/>
                <a:cs typeface="Arial" panose="020B0604020202020204" pitchFamily="34" charset="0"/>
              </a:rPr>
              <a:t>open-access mode</a:t>
            </a:r>
            <a:r>
              <a:rPr lang="en-GB" sz="2000" dirty="0">
                <a:latin typeface="Helvetica" pitchFamily="2" charset="0"/>
                <a:ea typeface="Calibri" panose="020F0502020204030204" pitchFamily="34" charset="0"/>
                <a:cs typeface="Arial" panose="020B0604020202020204" pitchFamily="34" charset="0"/>
              </a:rPr>
              <a:t>.  </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4851742"/>
      </p:ext>
    </p:extLst>
  </p:cSld>
  <p:clrMapOvr>
    <a:masterClrMapping/>
  </p:clrMapOvr>
  <p:transition spd="med"/>
</p:sld>
</file>

<file path=ppt/theme/theme1.xml><?xml version="1.0" encoding="utf-8"?>
<a:theme xmlns:a="http://schemas.openxmlformats.org/drawingml/2006/main" name="Presentation_MU_EN">
  <a:themeElements>
    <a:clrScheme name="Presentation_MU_EN">
      <a:dk1>
        <a:srgbClr val="000000"/>
      </a:dk1>
      <a:lt1>
        <a:srgbClr val="FFFFFF"/>
      </a:lt1>
      <a:dk2>
        <a:srgbClr val="A7A7A7"/>
      </a:dk2>
      <a:lt2>
        <a:srgbClr val="535353"/>
      </a:lt2>
      <a:accent1>
        <a:srgbClr val="0000DC"/>
      </a:accent1>
      <a:accent2>
        <a:srgbClr val="F01928"/>
      </a:accent2>
      <a:accent3>
        <a:srgbClr val="00AF3F"/>
      </a:accent3>
      <a:accent4>
        <a:srgbClr val="4BC8FF"/>
      </a:accent4>
      <a:accent5>
        <a:srgbClr val="FF7300"/>
      </a:accent5>
      <a:accent6>
        <a:srgbClr val="B9006E"/>
      </a:accent6>
      <a:hlink>
        <a:srgbClr val="0000FF"/>
      </a:hlink>
      <a:folHlink>
        <a:srgbClr val="FF00FF"/>
      </a:folHlink>
    </a:clrScheme>
    <a:fontScheme name="Presentation_MU_EN">
      <a:majorFont>
        <a:latin typeface="Helvetica"/>
        <a:ea typeface="Helvetica"/>
        <a:cs typeface="Helvetica"/>
      </a:majorFont>
      <a:minorFont>
        <a:latin typeface="Arial"/>
        <a:ea typeface="Arial"/>
        <a:cs typeface="Arial"/>
      </a:minorFont>
    </a:fontScheme>
    <a:fmtScheme name="Presentation_MU_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resentation_MU_EN">
  <a:themeElements>
    <a:clrScheme name="Presentation_MU_EN">
      <a:dk1>
        <a:srgbClr val="000000"/>
      </a:dk1>
      <a:lt1>
        <a:srgbClr val="FFFFFF"/>
      </a:lt1>
      <a:dk2>
        <a:srgbClr val="A7A7A7"/>
      </a:dk2>
      <a:lt2>
        <a:srgbClr val="535353"/>
      </a:lt2>
      <a:accent1>
        <a:srgbClr val="0000DC"/>
      </a:accent1>
      <a:accent2>
        <a:srgbClr val="F01928"/>
      </a:accent2>
      <a:accent3>
        <a:srgbClr val="00AF3F"/>
      </a:accent3>
      <a:accent4>
        <a:srgbClr val="4BC8FF"/>
      </a:accent4>
      <a:accent5>
        <a:srgbClr val="FF7300"/>
      </a:accent5>
      <a:accent6>
        <a:srgbClr val="B9006E"/>
      </a:accent6>
      <a:hlink>
        <a:srgbClr val="0000FF"/>
      </a:hlink>
      <a:folHlink>
        <a:srgbClr val="FF00FF"/>
      </a:folHlink>
    </a:clrScheme>
    <a:fontScheme name="Presentation_MU_EN">
      <a:majorFont>
        <a:latin typeface="Helvetica"/>
        <a:ea typeface="Helvetica"/>
        <a:cs typeface="Helvetica"/>
      </a:majorFont>
      <a:minorFont>
        <a:latin typeface="Arial"/>
        <a:ea typeface="Arial"/>
        <a:cs typeface="Arial"/>
      </a:minorFont>
    </a:fontScheme>
    <a:fmtScheme name="Presentation_MU_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E53B5AE4822A745BE2CAFCD6BC9AABF" ma:contentTypeVersion="6" ma:contentTypeDescription="Vytvoří nový dokument" ma:contentTypeScope="" ma:versionID="5509e75545bf91cf03e2161a84a5c631">
  <xsd:schema xmlns:xsd="http://www.w3.org/2001/XMLSchema" xmlns:xs="http://www.w3.org/2001/XMLSchema" xmlns:p="http://schemas.microsoft.com/office/2006/metadata/properties" xmlns:ns2="0f16c7bc-751b-460a-a88d-f59477d76b1e" xmlns:ns3="42df3d61-c06d-4712-b65c-4c7e10498220" targetNamespace="http://schemas.microsoft.com/office/2006/metadata/properties" ma:root="true" ma:fieldsID="ed8dc332dd150be8bba7931160d3b768" ns2:_="" ns3:_="">
    <xsd:import namespace="0f16c7bc-751b-460a-a88d-f59477d76b1e"/>
    <xsd:import namespace="42df3d61-c06d-4712-b65c-4c7e104982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6c7bc-751b-460a-a88d-f59477d76b1e"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f3d61-c06d-4712-b65c-4c7e104982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190B89-A361-4F57-948A-DA5136542AF5}">
  <ds:schemaRefs>
    <ds:schemaRef ds:uri="http://schemas.microsoft.com/sharepoint/v3/contenttype/forms"/>
  </ds:schemaRefs>
</ds:datastoreItem>
</file>

<file path=customXml/itemProps2.xml><?xml version="1.0" encoding="utf-8"?>
<ds:datastoreItem xmlns:ds="http://schemas.openxmlformats.org/officeDocument/2006/customXml" ds:itemID="{0EBDA523-27A4-442D-AE75-2C31BA826228}">
  <ds:schemaRefs>
    <ds:schemaRef ds:uri="42df3d61-c06d-4712-b65c-4c7e10498220"/>
    <ds:schemaRef ds:uri="http://schemas.microsoft.com/office/2006/metadata/properties"/>
    <ds:schemaRef ds:uri="http://purl.org/dc/dcmitype/"/>
    <ds:schemaRef ds:uri="http://schemas.openxmlformats.org/package/2006/metadata/core-properties"/>
    <ds:schemaRef ds:uri="http://www.w3.org/XML/1998/namespace"/>
    <ds:schemaRef ds:uri="http://purl.org/dc/terms/"/>
    <ds:schemaRef ds:uri="http://purl.org/dc/elements/1.1/"/>
    <ds:schemaRef ds:uri="0f16c7bc-751b-460a-a88d-f59477d76b1e"/>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B0F2D0F5-EE1E-483B-93A4-2B57AA884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6c7bc-751b-460a-a88d-f59477d76b1e"/>
    <ds:schemaRef ds:uri="42df3d61-c06d-4712-b65c-4c7e104982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16387</TotalTime>
  <Words>1168</Words>
  <Application>Microsoft Office PowerPoint</Application>
  <PresentationFormat>Widescreen</PresentationFormat>
  <Paragraphs>157</Paragraphs>
  <Slides>16</Slides>
  <Notes>8</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Presentation_MU_EN</vt:lpstr>
      <vt:lpstr>RECETOX</vt:lpstr>
      <vt:lpstr>MUNI facts &amp; figures</vt:lpstr>
      <vt:lpstr>Masaryk University – RECETOX </vt:lpstr>
      <vt:lpstr>PowerPoint Presentation</vt:lpstr>
      <vt:lpstr>RECETOX - structure</vt:lpstr>
      <vt:lpstr>RECETOX milestones</vt:lpstr>
      <vt:lpstr>RECETOX in brief</vt:lpstr>
      <vt:lpstr>RESEARCH at RECETOX</vt:lpstr>
      <vt:lpstr>RECETOX Research Infrastructure</vt:lpstr>
      <vt:lpstr>EDUCATION</vt:lpstr>
      <vt:lpstr>PhD programme Environmental Health Sciences</vt:lpstr>
      <vt:lpstr>EIRENE RI - Environmental Exposure Assessment Research Infrastructure </vt:lpstr>
      <vt:lpstr>Science to Policy and Society</vt:lpstr>
      <vt:lpstr>Brno Living Lab</vt:lpstr>
      <vt:lpstr>RECETOX in 2024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cp:lastModifiedBy>Jan Ostřížek</cp:lastModifiedBy>
  <cp:revision>79</cp:revision>
  <cp:lastPrinted>2022-08-11T07:27:16Z</cp:lastPrinted>
  <dcterms:modified xsi:type="dcterms:W3CDTF">2025-03-05T15:19:37Z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0x0101007E53B5AE4822A745BE2CAFCD6BC9AABF</vt:lpwstr>
  </property>
</Properties>
</file>